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291" r:id="rId14"/>
    <p:sldId id="292" r:id="rId15"/>
    <p:sldId id="293" r:id="rId16"/>
    <p:sldId id="294" r:id="rId17"/>
    <p:sldId id="300" r:id="rId18"/>
    <p:sldId id="301" r:id="rId19"/>
    <p:sldId id="295" r:id="rId20"/>
    <p:sldId id="296" r:id="rId21"/>
    <p:sldId id="297" r:id="rId22"/>
    <p:sldId id="311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299" r:id="rId33"/>
    <p:sldId id="323" r:id="rId34"/>
    <p:sldId id="302" r:id="rId35"/>
    <p:sldId id="324" r:id="rId36"/>
    <p:sldId id="325" r:id="rId37"/>
    <p:sldId id="305" r:id="rId38"/>
    <p:sldId id="306" r:id="rId39"/>
    <p:sldId id="326" r:id="rId40"/>
    <p:sldId id="327" r:id="rId41"/>
    <p:sldId id="272" r:id="rId4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>
          <p15:clr>
            <a:srgbClr val="A4A3A4"/>
          </p15:clr>
        </p15:guide>
        <p15:guide id="2" pos="28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DBAFF"/>
    <a:srgbClr val="0594FF"/>
    <a:srgbClr val="B2B6FC"/>
    <a:srgbClr val="AABEEC"/>
    <a:srgbClr val="B4B4E6"/>
    <a:srgbClr val="0086EA"/>
    <a:srgbClr val="5F5F5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79882" autoAdjust="0"/>
  </p:normalViewPr>
  <p:slideViewPr>
    <p:cSldViewPr snapToObjects="1">
      <p:cViewPr varScale="1">
        <p:scale>
          <a:sx n="72" d="100"/>
          <a:sy n="72" d="100"/>
        </p:scale>
        <p:origin x="1746" y="66"/>
      </p:cViewPr>
      <p:guideLst>
        <p:guide orient="horz" pos="2189"/>
        <p:guide pos="28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D4637E1A-E6BA-4B86-8A08-AF13B9F3769D}" type="datetimeFigureOut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899B0E3F-69E3-4E93-BA17-5EDB63D0080B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74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9B0E3F-69E3-4E93-BA17-5EDB63D0080B}" type="slidenum">
              <a:rPr lang="zh-CN" alt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4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1900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201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8143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5436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9B0E3F-69E3-4E93-BA17-5EDB63D0080B}" type="slidenum">
              <a:rPr lang="zh-CN" alt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1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2ECD3-0F10-4E40-A320-72EDDB2A4A44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CCCCF-93B4-435B-8C92-B72779DFAAAD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0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72FF8-E8D9-4A21-85F8-E78D584D8D90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D97A6-EE37-4376-8895-F235EC6E1D32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9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B081-2E6C-4C7D-AF35-32F591BEE660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F65B0-76C8-4184-BDDC-5BF971AC5BFA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5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D5B95-91DC-4330-BFA4-E8465F2D6A51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174AF-459C-41FE-BB66-51762EC1E222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5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5B5A8-8137-4ADC-9B92-D7E0CF9AD36B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DADC4-A48B-403D-9E19-9CFF03715A62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864ED-B468-4523-91F9-BADDB251FE2C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2259E-DEB3-4D56-876C-EE8EDEAA72B5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2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09C40-BFB7-4C06-9BD8-E853131B23CE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7A2BF-1202-4DCE-86DB-31C73085BCE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096A0-696D-454D-8CFF-C3D3B6FAC950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8298A-C804-4C81-AE95-F57096DE6AF5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2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C77DF-09F1-43E7-83E6-0370B24CD9E1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6CF38-F497-4FE9-A0F9-A7E4B6B0D57E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5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23FA3-2156-42EF-A0A1-873941BF1483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30DDC8-BEC4-43E3-B589-264B559F7607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896AF-6151-488C-B43E-2E5F90A5630D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F1E5E-B10B-44C7-8952-6A284CAEDE2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>
              <a:defRPr/>
            </a:pPr>
            <a:fld id="{4B3D9DFD-7872-4F49-A395-E46D4E18D30D}" type="datetime1">
              <a:rPr lang="zh-CN" altLang="en-US"/>
              <a:pPr>
                <a:defRPr/>
              </a:pPr>
              <a:t>2017-03-10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>
              <a:defRPr/>
            </a:pPr>
            <a:fld id="{B6A7806E-AA89-48A5-AD92-A85CC81A82DA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slide" Target="slid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slide" Target="slide2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72" descr="图片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188" y="914400"/>
            <a:ext cx="10415588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9" descr="52b1OOOPIC6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-76200"/>
            <a:ext cx="9299575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 Box 11" descr="2"/>
          <p:cNvSpPr>
            <a:spLocks noChangeArrowheads="1"/>
          </p:cNvSpPr>
          <p:nvPr/>
        </p:nvSpPr>
        <p:spPr bwMode="auto">
          <a:xfrm>
            <a:off x="468313" y="2420938"/>
            <a:ext cx="8634412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文化引领  内生动力  科学考核</a:t>
            </a:r>
          </a:p>
          <a:p>
            <a:pPr algn="r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solidFill>
                <a:srgbClr val="9966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99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——技保中心党建工作考核方案汇报</a:t>
            </a:r>
            <a:r>
              <a:rPr lang="zh-CN" altLang="en-US" sz="3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  <p:pic>
        <p:nvPicPr>
          <p:cNvPr id="3077" name="Picture 3" descr="C:\Users\Administrator\Desktop\新建文件夹\1285669_1304039182_0001_素材CNN-sccnn.com-26-拷贝-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5084763"/>
            <a:ext cx="9301163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4" descr="C:\Users\Administrator\Desktop\新建文件夹\1285669_1304039182_0000_素材CNN-sccnn.com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5551488"/>
            <a:ext cx="22955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43" descr="C:\Users\sony\Desktop\技保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5" t="16949" r="32410" b="29617"/>
          <a:stretch>
            <a:fillRect/>
          </a:stretch>
        </p:blipFill>
        <p:spPr bwMode="auto">
          <a:xfrm>
            <a:off x="8256588" y="5551488"/>
            <a:ext cx="846137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bldLvl="0" autoUpdateAnimBg="0"/>
      <p:bldP spid="3076" grpId="1" bldLvl="0" autoUpdateAnimBg="0"/>
      <p:bldP spid="3076" grpId="2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2" descr="bar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9" y="0"/>
            <a:ext cx="526620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AutoShape 3"/>
          <p:cNvSpPr>
            <a:spLocks noChangeArrowheads="1"/>
          </p:cNvSpPr>
          <p:nvPr/>
        </p:nvSpPr>
        <p:spPr bwMode="auto">
          <a:xfrm>
            <a:off x="323528" y="165700"/>
            <a:ext cx="3773488" cy="6540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</a:pPr>
            <a:r>
              <a:rPr lang="ko-KR" altLang="en-US" sz="2600" b="1" i="1" dirty="0">
                <a:solidFill>
                  <a:srgbClr val="000066"/>
                </a:solidFill>
                <a:latin typeface="HY견고딕" pitchFamily="2" charset="-127"/>
                <a:ea typeface="HY견고딕" pitchFamily="2" charset="-127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统计排名</a:t>
            </a:r>
          </a:p>
        </p:txBody>
      </p:sp>
      <p:graphicFrame>
        <p:nvGraphicFramePr>
          <p:cNvPr id="16390" name="Group 6"/>
          <p:cNvGraphicFramePr>
            <a:graphicFrameLocks noGrp="1"/>
          </p:cNvGraphicFramePr>
          <p:nvPr>
            <p:extLst/>
          </p:nvPr>
        </p:nvGraphicFramePr>
        <p:xfrm>
          <a:off x="323528" y="1474094"/>
          <a:ext cx="8620447" cy="4547194"/>
        </p:xfrm>
        <a:graphic>
          <a:graphicData uri="http://schemas.openxmlformats.org/drawingml/2006/table">
            <a:tbl>
              <a:tblPr/>
              <a:tblGrid>
                <a:gridCol w="78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433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157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月度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得分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党支部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 rowSpan="2"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月度定期任务得分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 60%x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（一票否决项）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+ 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月度不定期任务得分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 40% +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亮点工作得分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9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支部书记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831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年度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得分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党支部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∑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月度定期任务得分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/12+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年度定期任务得分）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x30%x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（一票否决项）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+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∑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月度不定期任务得分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x40%+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∑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月度亮点工作得分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x20%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83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支部书记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∑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月度定期任务得分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/12+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年度定期任务得分）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x30%x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（一票否决项）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+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∑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月度不定期任务得分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x40%+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cs typeface="Arial" panose="020B0604020202020204" pitchFamily="34" charset="0"/>
                        </a:rPr>
                        <a:t>∑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月度亮点工作得分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x20%+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党委评价得分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x20%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5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 l="34493" t="30119" r="26086" b="33646"/>
          <a:stretch>
            <a:fillRect/>
          </a:stretch>
        </p:blipFill>
        <p:spPr bwMode="auto">
          <a:xfrm>
            <a:off x="1142976" y="2202207"/>
            <a:ext cx="6786610" cy="376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bar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58801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785786" y="571480"/>
            <a:ext cx="3773488" cy="6540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2600" b="1" i="1" dirty="0">
                <a:solidFill>
                  <a:srgbClr val="000066"/>
                </a:solidFill>
                <a:latin typeface="HY견고딕" pitchFamily="2" charset="-127"/>
                <a:ea typeface="HY견고딕" pitchFamily="2" charset="-127"/>
              </a:rPr>
              <a:t> 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考核软件</a:t>
            </a:r>
            <a:endParaRPr lang="zh-CN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641476"/>
            <a:ext cx="7115196" cy="56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5000"/>
              </a:lnSpc>
              <a:buClr>
                <a:srgbClr val="0086EA"/>
              </a:buClr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Lato Light" charset="0"/>
              </a:rPr>
              <a:t>软件模块示意</a:t>
            </a:r>
          </a:p>
        </p:txBody>
      </p:sp>
    </p:spTree>
    <p:extLst>
      <p:ext uri="{BB962C8B-B14F-4D97-AF65-F5344CB8AC3E}">
        <p14:creationId xmlns:p14="http://schemas.microsoft.com/office/powerpoint/2010/main" val="951329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登录界面</a:t>
            </a:r>
          </a:p>
        </p:txBody>
      </p:sp>
      <p:pic>
        <p:nvPicPr>
          <p:cNvPr id="4" name="图片 3" descr="登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首页（包含新消息提示）</a:t>
            </a:r>
          </a:p>
        </p:txBody>
      </p:sp>
      <p:pic>
        <p:nvPicPr>
          <p:cNvPr id="5" name="图片 4" descr="首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组织管理（支部概述）</a:t>
            </a:r>
          </a:p>
        </p:txBody>
      </p:sp>
      <p:pic>
        <p:nvPicPr>
          <p:cNvPr id="5" name="图片 4" descr="支部概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36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组织管理（党员列表）</a:t>
            </a:r>
          </a:p>
        </p:txBody>
      </p:sp>
      <p:pic>
        <p:nvPicPr>
          <p:cNvPr id="4" name="图片 3" descr="党员列表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组织管理（党员信息）</a:t>
            </a:r>
          </a:p>
        </p:txBody>
      </p:sp>
      <p:pic>
        <p:nvPicPr>
          <p:cNvPr id="5" name="图片 4" descr="党籍信息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组织管理（发展对象列表）</a:t>
            </a:r>
          </a:p>
        </p:txBody>
      </p:sp>
      <p:pic>
        <p:nvPicPr>
          <p:cNvPr id="3" name="图片 2" descr="发展对象列表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473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组织管理（积极分子列表）</a:t>
            </a:r>
          </a:p>
        </p:txBody>
      </p:sp>
      <p:pic>
        <p:nvPicPr>
          <p:cNvPr id="4" name="图片 3" descr="积极对象列表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组织管理（党费信息）</a:t>
            </a:r>
          </a:p>
        </p:txBody>
      </p:sp>
      <p:pic>
        <p:nvPicPr>
          <p:cNvPr id="4" name="图片 3" descr="收缴表格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36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1687513" y="3062288"/>
            <a:ext cx="6559550" cy="1163637"/>
            <a:chOff x="0" y="0"/>
            <a:chExt cx="6559725" cy="1164446"/>
          </a:xfrm>
        </p:grpSpPr>
        <p:pic>
          <p:nvPicPr>
            <p:cNvPr id="4111" name="矩形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29215"/>
              <a:ext cx="6559725" cy="835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2" name="圆角矩形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63" y="0"/>
              <a:ext cx="951038" cy="95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3" name="TextBox 61"/>
            <p:cNvSpPr txBox="1">
              <a:spLocks noChangeArrowheads="1"/>
            </p:cNvSpPr>
            <p:nvPr/>
          </p:nvSpPr>
          <p:spPr bwMode="auto">
            <a:xfrm>
              <a:off x="690168" y="286700"/>
              <a:ext cx="3794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4" name="TextBox 71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179117" y="356800"/>
              <a:ext cx="5376035" cy="461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b="1" dirty="0" smtClean="0">
                  <a:latin typeface="楷体_GB2312" pitchFamily="1" charset="-122"/>
                  <a:ea typeface="楷体_GB2312" pitchFamily="1" charset="-122"/>
                </a:rPr>
                <a:t>考核方案</a:t>
              </a:r>
              <a:endParaRPr lang="zh-CN" altLang="en-US" sz="2400" b="1" dirty="0">
                <a:latin typeface="楷体_GB2312" pitchFamily="1" charset="-122"/>
                <a:ea typeface="楷体_GB2312" pitchFamily="1" charset="-122"/>
              </a:endParaRPr>
            </a:p>
          </p:txBody>
        </p:sp>
      </p:grp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2173288" y="4273550"/>
            <a:ext cx="7083425" cy="1174750"/>
            <a:chOff x="0" y="0"/>
            <a:chExt cx="7082752" cy="1176641"/>
          </a:xfrm>
        </p:grpSpPr>
        <p:pic>
          <p:nvPicPr>
            <p:cNvPr id="4107" name="矩形 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1409"/>
              <a:ext cx="7082752" cy="835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8" name="圆角矩形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39" y="0"/>
              <a:ext cx="950869" cy="951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61"/>
            <p:cNvSpPr txBox="1">
              <a:spLocks noChangeArrowheads="1"/>
            </p:cNvSpPr>
            <p:nvPr/>
          </p:nvSpPr>
          <p:spPr bwMode="auto">
            <a:xfrm>
              <a:off x="755199" y="290765"/>
              <a:ext cx="3794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0" name="TextBox 34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302887" y="420471"/>
              <a:ext cx="5542720" cy="462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b="1" dirty="0" smtClean="0">
                  <a:latin typeface="楷体_GB2312" pitchFamily="1" charset="-122"/>
                  <a:ea typeface="楷体_GB2312" pitchFamily="1" charset="-122"/>
                </a:rPr>
                <a:t>考核软件</a:t>
              </a:r>
              <a:endParaRPr lang="zh-CN" altLang="en-US" sz="2400" b="1" dirty="0">
                <a:latin typeface="楷体_GB2312" pitchFamily="1" charset="-122"/>
                <a:ea typeface="楷体_GB2312" pitchFamily="1" charset="-122"/>
              </a:endParaRPr>
            </a:p>
          </p:txBody>
        </p:sp>
      </p:grpSp>
      <p:grpSp>
        <p:nvGrpSpPr>
          <p:cNvPr id="4109" name="Group 13"/>
          <p:cNvGrpSpPr>
            <a:grpSpLocks/>
          </p:cNvGrpSpPr>
          <p:nvPr/>
        </p:nvGrpSpPr>
        <p:grpSpPr bwMode="auto">
          <a:xfrm>
            <a:off x="915988" y="1809750"/>
            <a:ext cx="6053137" cy="1117600"/>
            <a:chOff x="0" y="0"/>
            <a:chExt cx="6053256" cy="1115675"/>
          </a:xfrm>
        </p:grpSpPr>
        <p:pic>
          <p:nvPicPr>
            <p:cNvPr id="4103" name="矩形 3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6540"/>
              <a:ext cx="6053256" cy="829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34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206502" y="366621"/>
              <a:ext cx="4757737" cy="46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b="1" dirty="0" smtClean="0">
                  <a:latin typeface="楷体_GB2312" pitchFamily="1" charset="-122"/>
                  <a:ea typeface="楷体_GB2312" pitchFamily="1" charset="-122"/>
                </a:rPr>
                <a:t>考核原则</a:t>
              </a:r>
              <a:endParaRPr lang="zh-CN" altLang="en-US" sz="2400" b="1" dirty="0">
                <a:latin typeface="楷体_GB2312" pitchFamily="1" charset="-122"/>
                <a:ea typeface="楷体_GB2312" pitchFamily="1" charset="-122"/>
              </a:endParaRPr>
            </a:p>
          </p:txBody>
        </p:sp>
        <p:pic>
          <p:nvPicPr>
            <p:cNvPr id="4105" name="圆角矩形 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19" y="0"/>
              <a:ext cx="944869" cy="95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6" name="TextBox 61"/>
            <p:cNvSpPr txBox="1">
              <a:spLocks noChangeArrowheads="1"/>
            </p:cNvSpPr>
            <p:nvPr/>
          </p:nvSpPr>
          <p:spPr bwMode="auto">
            <a:xfrm>
              <a:off x="706240" y="289247"/>
              <a:ext cx="3794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102" name="图片 43" descr="C:\Users\sony\Desktop\技保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5" t="16949" r="32410" b="29617"/>
          <a:stretch>
            <a:fillRect/>
          </a:stretch>
        </p:blipFill>
        <p:spPr bwMode="auto">
          <a:xfrm>
            <a:off x="8101013" y="5445125"/>
            <a:ext cx="8461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78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任务推送（定期任务）</a:t>
            </a:r>
          </a:p>
        </p:txBody>
      </p:sp>
      <p:pic>
        <p:nvPicPr>
          <p:cNvPr id="10" name="图片 9" descr="定期任务列表打分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36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任务推送（定期任务详情）</a:t>
            </a:r>
          </a:p>
        </p:txBody>
      </p:sp>
      <p:pic>
        <p:nvPicPr>
          <p:cNvPr id="6" name="图片 5" descr="定期任务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任务推送（不定期任务</a:t>
            </a:r>
            <a:r>
              <a:rPr lang="en-US" altLang="zh-CN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-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抢接任务）</a:t>
            </a:r>
          </a:p>
        </p:txBody>
      </p:sp>
      <p:pic>
        <p:nvPicPr>
          <p:cNvPr id="4" name="图片 3" descr="抢接任务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任务推送（抢接任务发布页）</a:t>
            </a:r>
          </a:p>
        </p:txBody>
      </p:sp>
      <p:pic>
        <p:nvPicPr>
          <p:cNvPr id="4" name="图片 3" descr="抢接任务发布弹出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任务推送（抢接任务上传页）</a:t>
            </a:r>
          </a:p>
        </p:txBody>
      </p:sp>
      <p:pic>
        <p:nvPicPr>
          <p:cNvPr id="4" name="图片 3" descr="抢接任务上传弹出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任务推送（抢接任务审核页）</a:t>
            </a:r>
          </a:p>
        </p:txBody>
      </p:sp>
      <p:pic>
        <p:nvPicPr>
          <p:cNvPr id="4" name="图片 3" descr="抢接任务审核弹出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任务推送（抢接任务查看页）</a:t>
            </a:r>
          </a:p>
        </p:txBody>
      </p:sp>
      <p:pic>
        <p:nvPicPr>
          <p:cNvPr id="4" name="图片 3" descr="抢接任务查看弹出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任务推送（不定期任务</a:t>
            </a:r>
            <a:r>
              <a:rPr lang="en-US" altLang="zh-CN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-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指定任务）</a:t>
            </a:r>
          </a:p>
        </p:txBody>
      </p:sp>
      <p:pic>
        <p:nvPicPr>
          <p:cNvPr id="4" name="图片 3" descr="指定任务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任务推送（指定任务发布页）</a:t>
            </a:r>
          </a:p>
        </p:txBody>
      </p:sp>
      <p:pic>
        <p:nvPicPr>
          <p:cNvPr id="4" name="图片 3" descr="指定任务发布弹出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任务推送（指定任务上传页）</a:t>
            </a:r>
          </a:p>
        </p:txBody>
      </p:sp>
      <p:pic>
        <p:nvPicPr>
          <p:cNvPr id="6" name="图片 5" descr="指定任务上传弹出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43" descr="C:\Users\sony\Desktop\技保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5" t="16949" r="32410" b="29617"/>
          <a:stretch>
            <a:fillRect/>
          </a:stretch>
        </p:blipFill>
        <p:spPr bwMode="auto">
          <a:xfrm>
            <a:off x="7986886" y="5445125"/>
            <a:ext cx="8461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" descr="bar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7475"/>
            <a:ext cx="58801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AutoShape 3"/>
          <p:cNvSpPr>
            <a:spLocks noChangeArrowheads="1"/>
          </p:cNvSpPr>
          <p:nvPr/>
        </p:nvSpPr>
        <p:spPr bwMode="auto">
          <a:xfrm>
            <a:off x="2124075" y="476250"/>
            <a:ext cx="3773488" cy="6540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考核原则</a:t>
            </a:r>
            <a:endParaRPr lang="zh-CN" altLang="en-US" sz="3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134" name="Group 14"/>
          <p:cNvGrpSpPr>
            <a:grpSpLocks/>
          </p:cNvGrpSpPr>
          <p:nvPr/>
        </p:nvGrpSpPr>
        <p:grpSpPr bwMode="auto">
          <a:xfrm>
            <a:off x="1187624" y="1489075"/>
            <a:ext cx="6799262" cy="4964261"/>
            <a:chOff x="0" y="0"/>
            <a:chExt cx="2082" cy="453"/>
          </a:xfrm>
        </p:grpSpPr>
        <p:sp>
          <p:nvSpPr>
            <p:cNvPr id="3" name="AutoShape 177"/>
            <p:cNvSpPr>
              <a:spLocks noChangeArrowheads="1"/>
            </p:cNvSpPr>
            <p:nvPr/>
          </p:nvSpPr>
          <p:spPr bwMode="auto">
            <a:xfrm>
              <a:off x="0" y="0"/>
              <a:ext cx="2082" cy="453"/>
            </a:xfrm>
            <a:prstGeom prst="roundRect">
              <a:avLst>
                <a:gd name="adj" fmla="val 5838"/>
              </a:avLst>
            </a:prstGeom>
            <a:solidFill>
              <a:schemeClr val="bg1">
                <a:alpha val="79999"/>
              </a:schemeClr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8" name="AutoShape 175"/>
            <p:cNvSpPr>
              <a:spLocks noChangeArrowheads="1"/>
            </p:cNvSpPr>
            <p:nvPr/>
          </p:nvSpPr>
          <p:spPr bwMode="auto">
            <a:xfrm>
              <a:off x="96" y="42"/>
              <a:ext cx="1874" cy="88"/>
            </a:xfrm>
            <a:prstGeom prst="roundRect">
              <a:avLst>
                <a:gd name="adj" fmla="val 9352"/>
              </a:avLst>
            </a:prstGeom>
            <a:solidFill>
              <a:srgbClr val="FFC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</a:pP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以“二八定律”为原则，优化考核指标，</a:t>
              </a:r>
              <a:endPara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eaLnBrk="1" hangingPunct="1">
                <a:spcBef>
                  <a:spcPct val="0"/>
                </a:spcBef>
                <a:buNone/>
              </a:pP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强化党组织核心作用正常发挥</a:t>
              </a:r>
              <a:endPara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1" name="AutoShape 175"/>
          <p:cNvSpPr>
            <a:spLocks noChangeArrowheads="1"/>
          </p:cNvSpPr>
          <p:nvPr/>
        </p:nvSpPr>
        <p:spPr bwMode="auto">
          <a:xfrm>
            <a:off x="1495719" y="3458751"/>
            <a:ext cx="6152562" cy="1068181"/>
          </a:xfrm>
          <a:prstGeom prst="roundRect">
            <a:avLst>
              <a:gd name="adj" fmla="val 9352"/>
            </a:avLst>
          </a:prstGeom>
          <a:solidFill>
            <a:srgbClr val="FFCA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170" tIns="46990" rIns="90170" bIns="4699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以践行“三心”文化为要求，明确工作任务，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推动文化融入管理、融入制度、融入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行为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AutoShape 175"/>
          <p:cNvSpPr>
            <a:spLocks noChangeArrowheads="1"/>
          </p:cNvSpPr>
          <p:nvPr/>
        </p:nvSpPr>
        <p:spPr bwMode="auto">
          <a:xfrm>
            <a:off x="1468562" y="5071985"/>
            <a:ext cx="6179720" cy="963690"/>
          </a:xfrm>
          <a:prstGeom prst="roundRect">
            <a:avLst>
              <a:gd name="adj" fmla="val 9352"/>
            </a:avLst>
          </a:prstGeom>
          <a:solidFill>
            <a:srgbClr val="FFCA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170" tIns="46990" rIns="90170" bIns="4699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以科技创新为手段，实现工作任务双向推送，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激发党组织内生动力</a:t>
            </a:r>
          </a:p>
        </p:txBody>
      </p:sp>
    </p:spTree>
    <p:extLst>
      <p:ext uri="{BB962C8B-B14F-4D97-AF65-F5344CB8AC3E}">
        <p14:creationId xmlns:p14="http://schemas.microsoft.com/office/powerpoint/2010/main" val="343542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任务推送（指定任务审核页）</a:t>
            </a:r>
          </a:p>
        </p:txBody>
      </p:sp>
      <p:pic>
        <p:nvPicPr>
          <p:cNvPr id="4" name="图片 3" descr="指定任务审核弹出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任务推送（指定任务查看页）</a:t>
            </a:r>
          </a:p>
        </p:txBody>
      </p:sp>
      <p:pic>
        <p:nvPicPr>
          <p:cNvPr id="4" name="图片 3" descr="指定任务查看弹出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任务推送（亮点工作）</a:t>
            </a:r>
          </a:p>
        </p:txBody>
      </p:sp>
      <p:pic>
        <p:nvPicPr>
          <p:cNvPr id="4" name="图片 3" descr="亮点工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排名统计（分类赋分</a:t>
            </a:r>
            <a:r>
              <a:rPr lang="en-US" altLang="zh-CN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-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定期任务得分）</a:t>
            </a:r>
          </a:p>
        </p:txBody>
      </p:sp>
      <p:pic>
        <p:nvPicPr>
          <p:cNvPr id="5" name="图片 4" descr="定期任务得分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排名统计（分类赋分</a:t>
            </a:r>
            <a:r>
              <a:rPr lang="en-US" altLang="zh-CN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-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不定期任务得分）</a:t>
            </a:r>
          </a:p>
        </p:txBody>
      </p:sp>
      <p:pic>
        <p:nvPicPr>
          <p:cNvPr id="6" name="图片 5" descr="不定期任务得分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排名统计（分类赋分</a:t>
            </a:r>
            <a:r>
              <a:rPr lang="en-US" altLang="zh-CN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-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亮点任务得分）</a:t>
            </a:r>
          </a:p>
        </p:txBody>
      </p:sp>
      <p:pic>
        <p:nvPicPr>
          <p:cNvPr id="5" name="图片 4" descr="亮点任务得分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排名统计（分类赋分</a:t>
            </a:r>
            <a:r>
              <a:rPr lang="en-US" altLang="zh-CN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-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党委评价）</a:t>
            </a:r>
          </a:p>
        </p:txBody>
      </p:sp>
      <p:pic>
        <p:nvPicPr>
          <p:cNvPr id="6" name="图片 5" descr="党委评价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排名统计（月度党支部排名）</a:t>
            </a:r>
          </a:p>
        </p:txBody>
      </p:sp>
      <p:pic>
        <p:nvPicPr>
          <p:cNvPr id="5" name="图片 4" descr="党支部排名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排名统计（月度支部书记排名）</a:t>
            </a:r>
          </a:p>
        </p:txBody>
      </p:sp>
      <p:pic>
        <p:nvPicPr>
          <p:cNvPr id="4" name="图片 3" descr="支部书记排名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排名统计（年度党支部排名）</a:t>
            </a:r>
          </a:p>
        </p:txBody>
      </p:sp>
      <p:pic>
        <p:nvPicPr>
          <p:cNvPr id="4" name="图片 3" descr="党支部排名年度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24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AutoShape 12"/>
          <p:cNvSpPr>
            <a:spLocks noChangeArrowheads="1"/>
          </p:cNvSpPr>
          <p:nvPr/>
        </p:nvSpPr>
        <p:spPr bwMode="auto">
          <a:xfrm>
            <a:off x="1277390" y="2276624"/>
            <a:ext cx="431800" cy="1517650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党建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考核</a:t>
            </a:r>
          </a:p>
        </p:txBody>
      </p:sp>
      <p:sp>
        <p:nvSpPr>
          <p:cNvPr id="8204" name="AutoShape 9"/>
          <p:cNvSpPr>
            <a:spLocks noChangeArrowheads="1"/>
          </p:cNvSpPr>
          <p:nvPr/>
        </p:nvSpPr>
        <p:spPr bwMode="auto">
          <a:xfrm>
            <a:off x="611560" y="2265997"/>
            <a:ext cx="371475" cy="1517650"/>
          </a:xfrm>
          <a:prstGeom prst="roundRect">
            <a:avLst>
              <a:gd name="adj" fmla="val 16667"/>
            </a:avLst>
          </a:prstGeom>
          <a:solidFill>
            <a:srgbClr val="9DC400"/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vert="eaVert"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/>
              <a:t>“三心”文化</a:t>
            </a:r>
          </a:p>
        </p:txBody>
      </p:sp>
      <p:sp>
        <p:nvSpPr>
          <p:cNvPr id="8205" name="AutoShape 13"/>
          <p:cNvSpPr>
            <a:spLocks noChangeArrowheads="1"/>
          </p:cNvSpPr>
          <p:nvPr/>
        </p:nvSpPr>
        <p:spPr bwMode="auto">
          <a:xfrm flipV="1">
            <a:off x="761386" y="1844824"/>
            <a:ext cx="863600" cy="360362"/>
          </a:xfrm>
          <a:prstGeom prst="curvedUpArrow">
            <a:avLst>
              <a:gd name="adj1" fmla="val 47930"/>
              <a:gd name="adj2" fmla="val 95859"/>
              <a:gd name="adj3" fmla="val 3333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6" name="AutoShape 14"/>
          <p:cNvSpPr>
            <a:spLocks noChangeArrowheads="1"/>
          </p:cNvSpPr>
          <p:nvPr/>
        </p:nvSpPr>
        <p:spPr bwMode="auto">
          <a:xfrm>
            <a:off x="772565" y="3865711"/>
            <a:ext cx="865187" cy="355600"/>
          </a:xfrm>
          <a:prstGeom prst="curvedUpArrow">
            <a:avLst>
              <a:gd name="adj1" fmla="val 48661"/>
              <a:gd name="adj2" fmla="val 97321"/>
              <a:gd name="adj3" fmla="val 3333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7" name="AutoShape 12"/>
          <p:cNvSpPr>
            <a:spLocks noChangeArrowheads="1"/>
          </p:cNvSpPr>
          <p:nvPr/>
        </p:nvSpPr>
        <p:spPr bwMode="auto">
          <a:xfrm>
            <a:off x="4157898" y="1726268"/>
            <a:ext cx="1247433" cy="5380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定期任务</a:t>
            </a:r>
            <a:endParaRPr lang="en-US" altLang="zh-CN" dirty="0" smtClean="0">
              <a:ea typeface="黑体" panose="02010609060101010101" pitchFamily="49" charset="-122"/>
            </a:endParaRPr>
          </a:p>
        </p:txBody>
      </p:sp>
      <p:sp>
        <p:nvSpPr>
          <p:cNvPr id="8208" name="AutoShape 12"/>
          <p:cNvSpPr>
            <a:spLocks noChangeArrowheads="1"/>
          </p:cNvSpPr>
          <p:nvPr/>
        </p:nvSpPr>
        <p:spPr bwMode="auto">
          <a:xfrm>
            <a:off x="4157898" y="2686625"/>
            <a:ext cx="1294643" cy="554201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不定期任务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8209" name="AutoShape 6"/>
          <p:cNvSpPr>
            <a:spLocks/>
          </p:cNvSpPr>
          <p:nvPr/>
        </p:nvSpPr>
        <p:spPr bwMode="auto">
          <a:xfrm rot="10800000" flipH="1">
            <a:off x="3563230" y="1960480"/>
            <a:ext cx="449636" cy="2170491"/>
          </a:xfrm>
          <a:prstGeom prst="leftBrace">
            <a:avLst>
              <a:gd name="adj1" fmla="val 27018"/>
              <a:gd name="adj2" fmla="val 50000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13" name="AutoShape 21"/>
          <p:cNvSpPr>
            <a:spLocks noChangeArrowheads="1"/>
          </p:cNvSpPr>
          <p:nvPr/>
        </p:nvSpPr>
        <p:spPr bwMode="auto">
          <a:xfrm>
            <a:off x="5912725" y="2018150"/>
            <a:ext cx="1044789" cy="404016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ea typeface="黑体" panose="02010609060101010101" pitchFamily="49" charset="-122"/>
              </a:rPr>
              <a:t>年度任务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8214" name="AutoShape 22"/>
          <p:cNvSpPr>
            <a:spLocks noChangeArrowheads="1"/>
          </p:cNvSpPr>
          <p:nvPr/>
        </p:nvSpPr>
        <p:spPr bwMode="auto">
          <a:xfrm>
            <a:off x="5892893" y="1436051"/>
            <a:ext cx="1055598" cy="420120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ea typeface="黑体" panose="02010609060101010101" pitchFamily="49" charset="-122"/>
              </a:rPr>
              <a:t>月度任务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8224" name="AutoShape 6"/>
          <p:cNvSpPr>
            <a:spLocks/>
          </p:cNvSpPr>
          <p:nvPr/>
        </p:nvSpPr>
        <p:spPr bwMode="auto">
          <a:xfrm rot="10800000" flipH="1">
            <a:off x="5429347" y="1671811"/>
            <a:ext cx="426195" cy="592494"/>
          </a:xfrm>
          <a:prstGeom prst="leftBrace">
            <a:avLst>
              <a:gd name="adj1" fmla="val 14311"/>
              <a:gd name="adj2" fmla="val 54296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AutoShape 6"/>
          <p:cNvSpPr>
            <a:spLocks/>
          </p:cNvSpPr>
          <p:nvPr/>
        </p:nvSpPr>
        <p:spPr bwMode="auto">
          <a:xfrm rot="10800000" flipH="1">
            <a:off x="5553942" y="5519443"/>
            <a:ext cx="474886" cy="834214"/>
          </a:xfrm>
          <a:prstGeom prst="leftBrace">
            <a:avLst>
              <a:gd name="adj1" fmla="val 20180"/>
              <a:gd name="adj2" fmla="val 50000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AutoShape 21"/>
          <p:cNvSpPr>
            <a:spLocks noChangeArrowheads="1"/>
          </p:cNvSpPr>
          <p:nvPr/>
        </p:nvSpPr>
        <p:spPr bwMode="auto">
          <a:xfrm>
            <a:off x="5943050" y="2981740"/>
            <a:ext cx="1046622" cy="364337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ea typeface="黑体" panose="02010609060101010101" pitchFamily="49" charset="-122"/>
              </a:rPr>
              <a:t>抢接任务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63" name="AutoShape 22"/>
          <p:cNvSpPr>
            <a:spLocks noChangeArrowheads="1"/>
          </p:cNvSpPr>
          <p:nvPr/>
        </p:nvSpPr>
        <p:spPr bwMode="auto">
          <a:xfrm>
            <a:off x="5926893" y="2516078"/>
            <a:ext cx="1062779" cy="398484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ea typeface="黑体" panose="02010609060101010101" pitchFamily="49" charset="-122"/>
              </a:rPr>
              <a:t>指定任务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64" name="AutoShape 6"/>
          <p:cNvSpPr>
            <a:spLocks/>
          </p:cNvSpPr>
          <p:nvPr/>
        </p:nvSpPr>
        <p:spPr bwMode="auto">
          <a:xfrm rot="10800000" flipH="1">
            <a:off x="5468978" y="2658466"/>
            <a:ext cx="426194" cy="538038"/>
          </a:xfrm>
          <a:prstGeom prst="leftBrace">
            <a:avLst>
              <a:gd name="adj1" fmla="val 14311"/>
              <a:gd name="adj2" fmla="val 50000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" name="AutoShape 33"/>
          <p:cNvSpPr>
            <a:spLocks noChangeArrowheads="1"/>
          </p:cNvSpPr>
          <p:nvPr/>
        </p:nvSpPr>
        <p:spPr bwMode="auto">
          <a:xfrm>
            <a:off x="6028828" y="3447757"/>
            <a:ext cx="2287588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 smtClean="0"/>
              <a:t>堡垒工程</a:t>
            </a:r>
            <a:endParaRPr lang="zh-CN" altLang="en-US" sz="1200" b="1" dirty="0"/>
          </a:p>
        </p:txBody>
      </p:sp>
      <p:sp>
        <p:nvSpPr>
          <p:cNvPr id="66" name="AutoShape 34"/>
          <p:cNvSpPr>
            <a:spLocks noChangeArrowheads="1"/>
          </p:cNvSpPr>
          <p:nvPr/>
        </p:nvSpPr>
        <p:spPr bwMode="auto">
          <a:xfrm>
            <a:off x="6025183" y="3766988"/>
            <a:ext cx="2287588" cy="196850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 dirty="0" smtClean="0">
                <a:ea typeface="黑体" panose="02010609060101010101" pitchFamily="49" charset="-122"/>
              </a:rPr>
              <a:t>6</a:t>
            </a:r>
            <a:r>
              <a:rPr lang="zh-CN" altLang="en-US" sz="1200" dirty="0" smtClean="0">
                <a:ea typeface="黑体" panose="02010609060101010101" pitchFamily="49" charset="-122"/>
              </a:rPr>
              <a:t>个底线</a:t>
            </a:r>
            <a:r>
              <a:rPr lang="en-US" altLang="zh-CN" sz="1200" dirty="0" smtClean="0">
                <a:ea typeface="黑体" panose="02010609060101010101" pitchFamily="49" charset="-122"/>
              </a:rPr>
              <a:t>+1</a:t>
            </a:r>
            <a:r>
              <a:rPr lang="zh-CN" altLang="en-US" sz="1200" dirty="0" smtClean="0">
                <a:ea typeface="黑体" panose="02010609060101010101" pitchFamily="49" charset="-122"/>
              </a:rPr>
              <a:t>个上线</a:t>
            </a:r>
            <a:endParaRPr lang="zh-CN" altLang="en-US" dirty="0"/>
          </a:p>
        </p:txBody>
      </p:sp>
      <p:sp>
        <p:nvSpPr>
          <p:cNvPr id="67" name="AutoShape 35"/>
          <p:cNvSpPr>
            <a:spLocks noChangeArrowheads="1"/>
          </p:cNvSpPr>
          <p:nvPr/>
        </p:nvSpPr>
        <p:spPr bwMode="auto">
          <a:xfrm>
            <a:off x="6025183" y="4019401"/>
            <a:ext cx="2287588" cy="198437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 smtClean="0"/>
              <a:t>五个“一高一低”</a:t>
            </a:r>
            <a:endParaRPr lang="zh-CN" altLang="en-US" sz="1200" b="1" dirty="0"/>
          </a:p>
        </p:txBody>
      </p:sp>
      <p:sp>
        <p:nvSpPr>
          <p:cNvPr id="68" name="AutoShape 36"/>
          <p:cNvSpPr>
            <a:spLocks noChangeArrowheads="1"/>
          </p:cNvSpPr>
          <p:nvPr/>
        </p:nvSpPr>
        <p:spPr bwMode="auto">
          <a:xfrm>
            <a:off x="6025183" y="4274988"/>
            <a:ext cx="2287588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dirty="0" smtClean="0">
                <a:ea typeface="黑体" panose="02010609060101010101" pitchFamily="49" charset="-122"/>
              </a:rPr>
              <a:t>践行“三心”文化</a:t>
            </a:r>
            <a:endParaRPr lang="zh-CN" altLang="en-US" dirty="0"/>
          </a:p>
        </p:txBody>
      </p:sp>
      <p:sp>
        <p:nvSpPr>
          <p:cNvPr id="69" name="AutoShape 37"/>
          <p:cNvSpPr>
            <a:spLocks noChangeArrowheads="1"/>
          </p:cNvSpPr>
          <p:nvPr/>
        </p:nvSpPr>
        <p:spPr bwMode="auto">
          <a:xfrm>
            <a:off x="6025183" y="4555976"/>
            <a:ext cx="2287588" cy="198437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dirty="0" smtClean="0">
                <a:ea typeface="黑体" panose="02010609060101010101" pitchFamily="49" charset="-122"/>
              </a:rPr>
              <a:t>评优选优</a:t>
            </a:r>
            <a:endParaRPr lang="zh-CN" altLang="en-US" dirty="0"/>
          </a:p>
        </p:txBody>
      </p:sp>
      <p:sp>
        <p:nvSpPr>
          <p:cNvPr id="70" name="AutoShape 38"/>
          <p:cNvSpPr>
            <a:spLocks noChangeArrowheads="1"/>
          </p:cNvSpPr>
          <p:nvPr/>
        </p:nvSpPr>
        <p:spPr bwMode="auto">
          <a:xfrm>
            <a:off x="6025183" y="4814738"/>
            <a:ext cx="2287588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dirty="0" smtClean="0">
                <a:ea typeface="黑体" panose="02010609060101010101" pitchFamily="49" charset="-122"/>
              </a:rPr>
              <a:t>党建重点项目建设</a:t>
            </a:r>
            <a:endParaRPr lang="zh-CN" altLang="en-US" dirty="0"/>
          </a:p>
        </p:txBody>
      </p:sp>
      <p:sp>
        <p:nvSpPr>
          <p:cNvPr id="71" name="AutoShape 6"/>
          <p:cNvSpPr>
            <a:spLocks/>
          </p:cNvSpPr>
          <p:nvPr/>
        </p:nvSpPr>
        <p:spPr bwMode="auto">
          <a:xfrm rot="10800000" flipH="1">
            <a:off x="5526829" y="3540719"/>
            <a:ext cx="441772" cy="1376042"/>
          </a:xfrm>
          <a:prstGeom prst="leftBrace">
            <a:avLst>
              <a:gd name="adj1" fmla="val 18519"/>
              <a:gd name="adj2" fmla="val 50000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AutoShape 12"/>
          <p:cNvSpPr>
            <a:spLocks noChangeArrowheads="1"/>
          </p:cNvSpPr>
          <p:nvPr/>
        </p:nvSpPr>
        <p:spPr bwMode="auto">
          <a:xfrm>
            <a:off x="2253412" y="458001"/>
            <a:ext cx="790575" cy="5380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党组织</a:t>
            </a:r>
            <a:endParaRPr lang="en-US" altLang="zh-CN" dirty="0" smtClean="0">
              <a:ea typeface="黑体" panose="02010609060101010101" pitchFamily="49" charset="-122"/>
            </a:endParaRPr>
          </a:p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管理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74" name="AutoShape 12"/>
          <p:cNvSpPr>
            <a:spLocks noChangeArrowheads="1"/>
          </p:cNvSpPr>
          <p:nvPr/>
        </p:nvSpPr>
        <p:spPr bwMode="auto">
          <a:xfrm>
            <a:off x="2181404" y="2772223"/>
            <a:ext cx="1291896" cy="5380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任务推送</a:t>
            </a:r>
            <a:endParaRPr lang="en-US" altLang="zh-CN" dirty="0" smtClean="0">
              <a:ea typeface="黑体" panose="02010609060101010101" pitchFamily="49" charset="-122"/>
            </a:endParaRPr>
          </a:p>
        </p:txBody>
      </p:sp>
      <p:sp>
        <p:nvSpPr>
          <p:cNvPr id="75" name="AutoShape 6"/>
          <p:cNvSpPr>
            <a:spLocks/>
          </p:cNvSpPr>
          <p:nvPr/>
        </p:nvSpPr>
        <p:spPr bwMode="auto">
          <a:xfrm rot="10800000" flipH="1">
            <a:off x="1793280" y="693216"/>
            <a:ext cx="394603" cy="4717090"/>
          </a:xfrm>
          <a:prstGeom prst="leftBrace">
            <a:avLst>
              <a:gd name="adj1" fmla="val 51899"/>
              <a:gd name="adj2" fmla="val 5222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AutoShape 22"/>
          <p:cNvSpPr>
            <a:spLocks noChangeArrowheads="1"/>
          </p:cNvSpPr>
          <p:nvPr/>
        </p:nvSpPr>
        <p:spPr bwMode="auto">
          <a:xfrm>
            <a:off x="3316414" y="114230"/>
            <a:ext cx="1400323" cy="246062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ea typeface="黑体" panose="02010609060101010101" pitchFamily="49" charset="-122"/>
              </a:rPr>
              <a:t>党支部概述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77" name="AutoShape 22"/>
          <p:cNvSpPr>
            <a:spLocks noChangeArrowheads="1"/>
          </p:cNvSpPr>
          <p:nvPr/>
        </p:nvSpPr>
        <p:spPr bwMode="auto">
          <a:xfrm>
            <a:off x="3305001" y="413003"/>
            <a:ext cx="1400323" cy="246062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ea typeface="黑体" panose="02010609060101010101" pitchFamily="49" charset="-122"/>
              </a:rPr>
              <a:t>党籍信息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78" name="AutoShape 22"/>
          <p:cNvSpPr>
            <a:spLocks noChangeArrowheads="1"/>
          </p:cNvSpPr>
          <p:nvPr/>
        </p:nvSpPr>
        <p:spPr bwMode="auto">
          <a:xfrm>
            <a:off x="3303595" y="714036"/>
            <a:ext cx="1400323" cy="246062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ea typeface="黑体" panose="02010609060101010101" pitchFamily="49" charset="-122"/>
              </a:rPr>
              <a:t>党员发展情况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79" name="AutoShape 22"/>
          <p:cNvSpPr>
            <a:spLocks noChangeArrowheads="1"/>
          </p:cNvSpPr>
          <p:nvPr/>
        </p:nvSpPr>
        <p:spPr bwMode="auto">
          <a:xfrm>
            <a:off x="3299670" y="996337"/>
            <a:ext cx="1400323" cy="246062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ea typeface="黑体" panose="02010609060101010101" pitchFamily="49" charset="-122"/>
              </a:rPr>
              <a:t>党费管理</a:t>
            </a:r>
            <a:endParaRPr lang="zh-CN" altLang="en-US" sz="1400" dirty="0">
              <a:ea typeface="黑体" panose="02010609060101010101" pitchFamily="49" charset="-122"/>
            </a:endParaRPr>
          </a:p>
        </p:txBody>
      </p:sp>
      <p:sp>
        <p:nvSpPr>
          <p:cNvPr id="80" name="AutoShape 6"/>
          <p:cNvSpPr>
            <a:spLocks/>
          </p:cNvSpPr>
          <p:nvPr/>
        </p:nvSpPr>
        <p:spPr bwMode="auto">
          <a:xfrm rot="10800000" flipH="1">
            <a:off x="3064297" y="260648"/>
            <a:ext cx="223469" cy="900983"/>
          </a:xfrm>
          <a:prstGeom prst="leftBrace">
            <a:avLst>
              <a:gd name="adj1" fmla="val 51899"/>
              <a:gd name="adj2" fmla="val 52227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AutoShape 12"/>
          <p:cNvSpPr>
            <a:spLocks noChangeArrowheads="1"/>
          </p:cNvSpPr>
          <p:nvPr/>
        </p:nvSpPr>
        <p:spPr bwMode="auto">
          <a:xfrm>
            <a:off x="4142188" y="3886214"/>
            <a:ext cx="1326790" cy="554201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亮点工作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53" name="AutoShape 12"/>
          <p:cNvSpPr>
            <a:spLocks noChangeArrowheads="1"/>
          </p:cNvSpPr>
          <p:nvPr/>
        </p:nvSpPr>
        <p:spPr bwMode="auto">
          <a:xfrm>
            <a:off x="2261446" y="5141287"/>
            <a:ext cx="1291896" cy="5380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排名统计</a:t>
            </a:r>
            <a:endParaRPr lang="en-US" altLang="zh-CN" dirty="0" smtClean="0">
              <a:ea typeface="黑体" panose="02010609060101010101" pitchFamily="49" charset="-122"/>
            </a:endParaRPr>
          </a:p>
        </p:txBody>
      </p:sp>
      <p:sp>
        <p:nvSpPr>
          <p:cNvPr id="81" name="AutoShape 33"/>
          <p:cNvSpPr>
            <a:spLocks noChangeArrowheads="1"/>
          </p:cNvSpPr>
          <p:nvPr/>
        </p:nvSpPr>
        <p:spPr bwMode="auto">
          <a:xfrm>
            <a:off x="4121143" y="4810389"/>
            <a:ext cx="1368152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 smtClean="0"/>
              <a:t>定期任务得分</a:t>
            </a:r>
            <a:endParaRPr lang="zh-CN" altLang="en-US" sz="1200" b="1" dirty="0"/>
          </a:p>
        </p:txBody>
      </p:sp>
      <p:sp>
        <p:nvSpPr>
          <p:cNvPr id="82" name="AutoShape 33"/>
          <p:cNvSpPr>
            <a:spLocks noChangeArrowheads="1"/>
          </p:cNvSpPr>
          <p:nvPr/>
        </p:nvSpPr>
        <p:spPr bwMode="auto">
          <a:xfrm>
            <a:off x="4128709" y="5059943"/>
            <a:ext cx="1368152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 smtClean="0"/>
              <a:t>不定期任务得分</a:t>
            </a:r>
            <a:endParaRPr lang="zh-CN" altLang="en-US" sz="1200" b="1" dirty="0"/>
          </a:p>
        </p:txBody>
      </p:sp>
      <p:sp>
        <p:nvSpPr>
          <p:cNvPr id="83" name="AutoShape 33"/>
          <p:cNvSpPr>
            <a:spLocks noChangeArrowheads="1"/>
          </p:cNvSpPr>
          <p:nvPr/>
        </p:nvSpPr>
        <p:spPr bwMode="auto">
          <a:xfrm>
            <a:off x="4127965" y="5311087"/>
            <a:ext cx="1368152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 smtClean="0"/>
              <a:t>亮点任务得分</a:t>
            </a:r>
            <a:endParaRPr lang="zh-CN" altLang="en-US" sz="1200" b="1" dirty="0"/>
          </a:p>
        </p:txBody>
      </p:sp>
      <p:sp>
        <p:nvSpPr>
          <p:cNvPr id="84" name="AutoShape 33"/>
          <p:cNvSpPr>
            <a:spLocks noChangeArrowheads="1"/>
          </p:cNvSpPr>
          <p:nvPr/>
        </p:nvSpPr>
        <p:spPr bwMode="auto">
          <a:xfrm>
            <a:off x="4127965" y="5567614"/>
            <a:ext cx="1368152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 smtClean="0"/>
              <a:t>党委评价</a:t>
            </a:r>
            <a:endParaRPr lang="zh-CN" altLang="en-US" sz="1200" b="1" dirty="0"/>
          </a:p>
        </p:txBody>
      </p:sp>
      <p:sp>
        <p:nvSpPr>
          <p:cNvPr id="85" name="AutoShape 33"/>
          <p:cNvSpPr>
            <a:spLocks noChangeArrowheads="1"/>
          </p:cNvSpPr>
          <p:nvPr/>
        </p:nvSpPr>
        <p:spPr bwMode="auto">
          <a:xfrm>
            <a:off x="4119673" y="5845940"/>
            <a:ext cx="1368152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/>
              <a:t>一票否决项</a:t>
            </a:r>
          </a:p>
        </p:txBody>
      </p:sp>
      <p:sp>
        <p:nvSpPr>
          <p:cNvPr id="87" name="AutoShape 33"/>
          <p:cNvSpPr>
            <a:spLocks noChangeArrowheads="1"/>
          </p:cNvSpPr>
          <p:nvPr/>
        </p:nvSpPr>
        <p:spPr bwMode="auto">
          <a:xfrm>
            <a:off x="6077745" y="5410306"/>
            <a:ext cx="1368152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 smtClean="0"/>
              <a:t>安全生产</a:t>
            </a:r>
            <a:endParaRPr lang="zh-CN" altLang="en-US" sz="1200" b="1" dirty="0"/>
          </a:p>
        </p:txBody>
      </p:sp>
      <p:sp>
        <p:nvSpPr>
          <p:cNvPr id="88" name="AutoShape 33"/>
          <p:cNvSpPr>
            <a:spLocks noChangeArrowheads="1"/>
          </p:cNvSpPr>
          <p:nvPr/>
        </p:nvSpPr>
        <p:spPr bwMode="auto">
          <a:xfrm>
            <a:off x="6064797" y="5815938"/>
            <a:ext cx="1368152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 smtClean="0"/>
              <a:t>党风廉政</a:t>
            </a:r>
            <a:endParaRPr lang="zh-CN" altLang="en-US" sz="1200" b="1" dirty="0"/>
          </a:p>
        </p:txBody>
      </p:sp>
      <p:sp>
        <p:nvSpPr>
          <p:cNvPr id="89" name="AutoShape 33"/>
          <p:cNvSpPr>
            <a:spLocks noChangeArrowheads="1"/>
          </p:cNvSpPr>
          <p:nvPr/>
        </p:nvSpPr>
        <p:spPr bwMode="auto">
          <a:xfrm>
            <a:off x="6075594" y="6254439"/>
            <a:ext cx="1368152" cy="198438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 smtClean="0"/>
              <a:t>综合治理</a:t>
            </a:r>
            <a:endParaRPr lang="zh-CN" altLang="en-US" sz="1200" b="1" dirty="0"/>
          </a:p>
        </p:txBody>
      </p:sp>
      <p:sp>
        <p:nvSpPr>
          <p:cNvPr id="90" name="AutoShape 6"/>
          <p:cNvSpPr>
            <a:spLocks/>
          </p:cNvSpPr>
          <p:nvPr/>
        </p:nvSpPr>
        <p:spPr bwMode="auto">
          <a:xfrm rot="10800000" flipH="1">
            <a:off x="3593419" y="4903685"/>
            <a:ext cx="441772" cy="1089500"/>
          </a:xfrm>
          <a:prstGeom prst="leftBrace">
            <a:avLst>
              <a:gd name="adj1" fmla="val 18519"/>
              <a:gd name="adj2" fmla="val 50000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42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 bldLvl="0" autoUpdateAnimBg="0"/>
      <p:bldP spid="8203" grpId="1" bldLvl="0" animBg="1" autoUpdateAnimBg="0"/>
      <p:bldP spid="8204" grpId="0" bldLvl="0" autoUpdateAnimBg="0"/>
      <p:bldP spid="8204" grpId="1" bldLvl="0" animBg="1" autoUpdateAnimBg="0"/>
      <p:bldP spid="8205" grpId="0" animBg="1" autoUpdateAnimBg="0"/>
      <p:bldP spid="8206" grpId="0" animBg="1" autoUpdateAnimBg="0"/>
      <p:bldP spid="8207" grpId="0" bldLvl="0" autoUpdateAnimBg="0"/>
      <p:bldP spid="8207" grpId="1" bldLvl="0" animBg="1" autoUpdateAnimBg="0"/>
      <p:bldP spid="8208" grpId="0" bldLvl="0" autoUpdateAnimBg="0"/>
      <p:bldP spid="8208" grpId="1" bldLvl="0" animBg="1" autoUpdateAnimBg="0"/>
      <p:bldP spid="8209" grpId="0" bldLvl="0" autoUpdateAnimBg="0"/>
      <p:bldP spid="8209" grpId="1" bldLvl="0" animBg="1" autoUpdateAnimBg="0"/>
      <p:bldP spid="8213" grpId="0" bldLvl="0" autoUpdateAnimBg="0"/>
      <p:bldP spid="8213" grpId="1" bldLvl="0" animBg="1" autoUpdateAnimBg="0"/>
      <p:bldP spid="8214" grpId="0" bldLvl="0" autoUpdateAnimBg="0"/>
      <p:bldP spid="8214" grpId="1" bldLvl="0" animBg="1" autoUpdateAnimBg="0"/>
      <p:bldP spid="8224" grpId="0" bldLvl="0" autoUpdateAnimBg="0"/>
      <p:bldP spid="8224" grpId="1" bldLvl="0" animBg="1" autoUpdateAnimBg="0"/>
      <p:bldP spid="58" grpId="0" bldLvl="0" autoUpdateAnimBg="0"/>
      <p:bldP spid="58" grpId="1" bldLvl="0" animBg="1" autoUpdateAnimBg="0"/>
      <p:bldP spid="62" grpId="0" bldLvl="0" autoUpdateAnimBg="0"/>
      <p:bldP spid="62" grpId="1" bldLvl="0" animBg="1" autoUpdateAnimBg="0"/>
      <p:bldP spid="63" grpId="0" bldLvl="0" autoUpdateAnimBg="0"/>
      <p:bldP spid="63" grpId="1" bldLvl="0" animBg="1" autoUpdateAnimBg="0"/>
      <p:bldP spid="64" grpId="0" bldLvl="0" autoUpdateAnimBg="0"/>
      <p:bldP spid="64" grpId="1" bldLvl="0" animBg="1" autoUpdateAnimBg="0"/>
      <p:bldP spid="65" grpId="0" bldLvl="0" autoUpdateAnimBg="0"/>
      <p:bldP spid="65" grpId="1" bldLvl="0" animBg="1" autoUpdateAnimBg="0"/>
      <p:bldP spid="66" grpId="0" bldLvl="0" autoUpdateAnimBg="0"/>
      <p:bldP spid="66" grpId="1" bldLvl="0" animBg="1" autoUpdateAnimBg="0"/>
      <p:bldP spid="67" grpId="0" bldLvl="0" autoUpdateAnimBg="0"/>
      <p:bldP spid="67" grpId="1" bldLvl="0" animBg="1" autoUpdateAnimBg="0"/>
      <p:bldP spid="68" grpId="0" bldLvl="0" autoUpdateAnimBg="0"/>
      <p:bldP spid="68" grpId="1" bldLvl="0" animBg="1" autoUpdateAnimBg="0"/>
      <p:bldP spid="69" grpId="0" bldLvl="0" autoUpdateAnimBg="0"/>
      <p:bldP spid="69" grpId="1" bldLvl="0" animBg="1" autoUpdateAnimBg="0"/>
      <p:bldP spid="70" grpId="0" bldLvl="0" autoUpdateAnimBg="0"/>
      <p:bldP spid="70" grpId="1" bldLvl="0" animBg="1" autoUpdateAnimBg="0"/>
      <p:bldP spid="71" grpId="0" bldLvl="0" autoUpdateAnimBg="0"/>
      <p:bldP spid="71" grpId="1" bldLvl="0" animBg="1" autoUpdateAnimBg="0"/>
      <p:bldP spid="73" grpId="0" bldLvl="0" autoUpdateAnimBg="0"/>
      <p:bldP spid="73" grpId="1" bldLvl="0" animBg="1" autoUpdateAnimBg="0"/>
      <p:bldP spid="74" grpId="0" bldLvl="0" autoUpdateAnimBg="0"/>
      <p:bldP spid="74" grpId="1" bldLvl="0" animBg="1" autoUpdateAnimBg="0"/>
      <p:bldP spid="75" grpId="0" bldLvl="0" autoUpdateAnimBg="0"/>
      <p:bldP spid="75" grpId="1" bldLvl="0" animBg="1" autoUpdateAnimBg="0"/>
      <p:bldP spid="76" grpId="0" bldLvl="0" autoUpdateAnimBg="0"/>
      <p:bldP spid="76" grpId="1" bldLvl="0" animBg="1" autoUpdateAnimBg="0"/>
      <p:bldP spid="77" grpId="0" bldLvl="0" autoUpdateAnimBg="0"/>
      <p:bldP spid="77" grpId="1" bldLvl="0" animBg="1" autoUpdateAnimBg="0"/>
      <p:bldP spid="78" grpId="0" bldLvl="0" autoUpdateAnimBg="0"/>
      <p:bldP spid="78" grpId="1" bldLvl="0" animBg="1" autoUpdateAnimBg="0"/>
      <p:bldP spid="79" grpId="0" bldLvl="0" autoUpdateAnimBg="0"/>
      <p:bldP spid="79" grpId="1" bldLvl="0" animBg="1" autoUpdateAnimBg="0"/>
      <p:bldP spid="80" grpId="0" bldLvl="0" autoUpdateAnimBg="0"/>
      <p:bldP spid="80" grpId="1" bldLvl="0" animBg="1" autoUpdateAnimBg="0"/>
      <p:bldP spid="51" grpId="0" bldLvl="0" autoUpdateAnimBg="0"/>
      <p:bldP spid="51" grpId="1" bldLvl="0" animBg="1" autoUpdateAnimBg="0"/>
      <p:bldP spid="53" grpId="0" bldLvl="0" autoUpdateAnimBg="0"/>
      <p:bldP spid="53" grpId="1" bldLvl="0" animBg="1" autoUpdateAnimBg="0"/>
      <p:bldP spid="81" grpId="0" bldLvl="0" autoUpdateAnimBg="0"/>
      <p:bldP spid="81" grpId="1" bldLvl="0" animBg="1" autoUpdateAnimBg="0"/>
      <p:bldP spid="82" grpId="0" bldLvl="0" autoUpdateAnimBg="0"/>
      <p:bldP spid="82" grpId="1" bldLvl="0" animBg="1" autoUpdateAnimBg="0"/>
      <p:bldP spid="83" grpId="0" bldLvl="0" autoUpdateAnimBg="0"/>
      <p:bldP spid="83" grpId="1" bldLvl="0" animBg="1" autoUpdateAnimBg="0"/>
      <p:bldP spid="84" grpId="0" bldLvl="0" autoUpdateAnimBg="0"/>
      <p:bldP spid="84" grpId="1" bldLvl="0" animBg="1" autoUpdateAnimBg="0"/>
      <p:bldP spid="85" grpId="0" bldLvl="0" autoUpdateAnimBg="0"/>
      <p:bldP spid="85" grpId="1" bldLvl="0" animBg="1" autoUpdateAnimBg="0"/>
      <p:bldP spid="87" grpId="0" bldLvl="0" autoUpdateAnimBg="0"/>
      <p:bldP spid="87" grpId="1" bldLvl="0" animBg="1" autoUpdateAnimBg="0"/>
      <p:bldP spid="88" grpId="0" bldLvl="0" autoUpdateAnimBg="0"/>
      <p:bldP spid="88" grpId="1" bldLvl="0" animBg="1" autoUpdateAnimBg="0"/>
      <p:bldP spid="89" grpId="0" bldLvl="0" autoUpdateAnimBg="0"/>
      <p:bldP spid="89" grpId="1" bldLvl="0" animBg="1" autoUpdateAnimBg="0"/>
      <p:bldP spid="90" grpId="0" bldLvl="0" autoUpdateAnimBg="0"/>
      <p:bldP spid="90" grpId="1" bldLvl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排名统计（年度支部书记排名）</a:t>
            </a:r>
          </a:p>
        </p:txBody>
      </p:sp>
      <p:pic>
        <p:nvPicPr>
          <p:cNvPr id="5" name="图片 4" descr="支部书记排名年度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36"/>
            <a:ext cx="9144000" cy="54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43" descr="C:\Users\sony\Desktop\技保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5" t="16949" r="32410" b="29617"/>
          <a:stretch>
            <a:fillRect/>
          </a:stretch>
        </p:blipFill>
        <p:spPr bwMode="auto">
          <a:xfrm>
            <a:off x="8097838" y="5445125"/>
            <a:ext cx="8461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2" descr="bar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7475"/>
            <a:ext cx="58801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AutoShape 3"/>
          <p:cNvSpPr>
            <a:spLocks noChangeArrowheads="1"/>
          </p:cNvSpPr>
          <p:nvPr/>
        </p:nvSpPr>
        <p:spPr bwMode="auto">
          <a:xfrm>
            <a:off x="2124075" y="476250"/>
            <a:ext cx="3773488" cy="6540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2600" b="1" i="1">
                <a:solidFill>
                  <a:srgbClr val="000066"/>
                </a:solidFill>
                <a:latin typeface="HY견고딕" pitchFamily="2" charset="-127"/>
                <a:ea typeface="HY견고딕" pitchFamily="2" charset="-127"/>
              </a:rPr>
              <a:t> </a:t>
            </a:r>
            <a:r>
              <a:rPr lang="zh-CN" altLang="en-US" sz="3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考核方案</a:t>
            </a:r>
            <a:endParaRPr lang="zh-CN" altLang="en-US" sz="1800"/>
          </a:p>
        </p:txBody>
      </p:sp>
      <p:graphicFrame>
        <p:nvGraphicFramePr>
          <p:cNvPr id="17413" name="Group 5"/>
          <p:cNvGraphicFramePr>
            <a:graphicFrameLocks noGrp="1"/>
          </p:cNvGraphicFramePr>
          <p:nvPr/>
        </p:nvGraphicFramePr>
        <p:xfrm>
          <a:off x="900113" y="2670175"/>
          <a:ext cx="7416800" cy="3302001"/>
        </p:xfrm>
        <a:graphic>
          <a:graphicData uri="http://schemas.openxmlformats.org/drawingml/2006/table">
            <a:tbl>
              <a:tblPr/>
              <a:tblGrid>
                <a:gridCol w="165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525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党支部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3F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客观测评得分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60% +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中心主任评分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15% +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中心党委书记评分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15% +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中心分管领导评分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10%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4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支部书记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9F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党支部测评得分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40% +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党支部党员测评平均分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20% +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中心主任评分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x15% +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中心党委书记评分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x15%  +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中心分管领导评分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10%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0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支部成员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3F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党支部总得分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40% +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党支部党员测评平均分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20% +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党员个人测评得分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dobe 黑体 Std R" pitchFamily="2" charset="-122"/>
                          <a:ea typeface="Adobe 黑体 Std R" pitchFamily="2" charset="-122"/>
                        </a:rPr>
                        <a:t>x 40%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dobe 黑体 Std R" pitchFamily="2" charset="-122"/>
                        <a:ea typeface="Adobe 黑体 Std R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29" name="矩形 31"/>
          <p:cNvSpPr>
            <a:spLocks noChangeArrowheads="1"/>
          </p:cNvSpPr>
          <p:nvPr/>
        </p:nvSpPr>
        <p:spPr bwMode="auto">
          <a:xfrm>
            <a:off x="684213" y="1628775"/>
            <a:ext cx="7858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587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zh-CN" altLang="en-US" sz="2400">
                <a:solidFill>
                  <a:srgbClr val="404040"/>
                </a:solidFill>
                <a:latin typeface="Adobe 黑体 Std R" pitchFamily="2" charset="-122"/>
                <a:ea typeface="Adobe 黑体 Std R" pitchFamily="2" charset="-122"/>
              </a:rPr>
              <a:t>客观考核子项：根据各评分标准进行量化打分</a:t>
            </a:r>
          </a:p>
          <a:p>
            <a:pPr algn="just" eaLnBrk="1" hangingPunct="1">
              <a:spcBef>
                <a:spcPct val="0"/>
              </a:spcBef>
            </a:pPr>
            <a:r>
              <a:rPr lang="zh-CN" altLang="en-US" sz="2400">
                <a:solidFill>
                  <a:srgbClr val="404040"/>
                </a:solidFill>
                <a:latin typeface="Adobe 黑体 Std R" pitchFamily="2" charset="-122"/>
                <a:ea typeface="Adobe 黑体 Std R" pitchFamily="2" charset="-122"/>
              </a:rPr>
              <a:t>主观考核子项：由中心领导进行打分，分值占比如下表</a:t>
            </a:r>
          </a:p>
        </p:txBody>
      </p:sp>
      <p:pic>
        <p:nvPicPr>
          <p:cNvPr id="17430" name="图片 9" descr="52b1OOOPIC6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091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1" name="Text Box 11" descr="2"/>
          <p:cNvSpPr>
            <a:spLocks noChangeArrowheads="1"/>
          </p:cNvSpPr>
          <p:nvPr/>
        </p:nvSpPr>
        <p:spPr bwMode="auto">
          <a:xfrm>
            <a:off x="309563" y="2670175"/>
            <a:ext cx="8634412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6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 谢</a:t>
            </a:r>
          </a:p>
        </p:txBody>
      </p:sp>
      <p:pic>
        <p:nvPicPr>
          <p:cNvPr id="17432" name="图片 43" descr="C:\Users\sony\Desktop\技保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5" t="16949" r="32410" b="29617"/>
          <a:stretch>
            <a:fillRect/>
          </a:stretch>
        </p:blipFill>
        <p:spPr bwMode="auto">
          <a:xfrm>
            <a:off x="8256588" y="5551488"/>
            <a:ext cx="846137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1" grpId="0" bldLvl="0" autoUpdateAnimBg="0"/>
      <p:bldP spid="17431" grpId="1" bldLvl="0" autoUpdateAnimBg="0"/>
      <p:bldP spid="17431" grpId="2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43" descr="C:\Users\sony\Desktop\技保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5" t="16949" r="32410" b="29617"/>
          <a:stretch>
            <a:fillRect/>
          </a:stretch>
        </p:blipFill>
        <p:spPr bwMode="auto">
          <a:xfrm>
            <a:off x="8097838" y="5445125"/>
            <a:ext cx="8461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676081" y="2665060"/>
            <a:ext cx="1800200" cy="1080120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 smtClean="0">
                <a:ea typeface="黑体" panose="02010609060101010101" pitchFamily="49" charset="-122"/>
              </a:rPr>
              <a:t>定期任务</a:t>
            </a:r>
            <a:endParaRPr lang="en-US" altLang="zh-CN" sz="2400" dirty="0" smtClean="0">
              <a:ea typeface="黑体" panose="02010609060101010101" pitchFamily="49" charset="-122"/>
            </a:endParaRPr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5508104" y="636688"/>
            <a:ext cx="2664296" cy="550604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党建工作任务分解到月的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2996208" y="4077072"/>
            <a:ext cx="1629905" cy="864096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年度任务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2996208" y="1309638"/>
            <a:ext cx="1557898" cy="838636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月度任务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5508104" y="3406683"/>
            <a:ext cx="2664296" cy="550604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党建工作任务分解到年的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5508104" y="2124526"/>
            <a:ext cx="2664296" cy="550604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中心月度定期考核任务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5481410" y="4894521"/>
            <a:ext cx="2664296" cy="550604"/>
          </a:xfrm>
          <a:prstGeom prst="roundRect">
            <a:avLst>
              <a:gd name="adj" fmla="val 16667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ea typeface="黑体" panose="02010609060101010101" pitchFamily="49" charset="-122"/>
              </a:rPr>
              <a:t>中心年度定期考核任务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15" name="AutoShape 6"/>
          <p:cNvSpPr>
            <a:spLocks/>
          </p:cNvSpPr>
          <p:nvPr/>
        </p:nvSpPr>
        <p:spPr bwMode="auto">
          <a:xfrm rot="10800000" flipH="1">
            <a:off x="2511427" y="1728956"/>
            <a:ext cx="449636" cy="2952329"/>
          </a:xfrm>
          <a:prstGeom prst="leftBrace">
            <a:avLst>
              <a:gd name="adj1" fmla="val 27018"/>
              <a:gd name="adj2" fmla="val 50000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AutoShape 6"/>
          <p:cNvSpPr>
            <a:spLocks/>
          </p:cNvSpPr>
          <p:nvPr/>
        </p:nvSpPr>
        <p:spPr bwMode="auto">
          <a:xfrm rot="10800000" flipH="1">
            <a:off x="4848564" y="1098808"/>
            <a:ext cx="426195" cy="1260295"/>
          </a:xfrm>
          <a:prstGeom prst="leftBrace">
            <a:avLst>
              <a:gd name="adj1" fmla="val 14311"/>
              <a:gd name="adj2" fmla="val 54296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6"/>
          <p:cNvSpPr>
            <a:spLocks/>
          </p:cNvSpPr>
          <p:nvPr/>
        </p:nvSpPr>
        <p:spPr bwMode="auto">
          <a:xfrm rot="10800000" flipH="1">
            <a:off x="4851705" y="3745179"/>
            <a:ext cx="426195" cy="1394087"/>
          </a:xfrm>
          <a:prstGeom prst="leftBrace">
            <a:avLst>
              <a:gd name="adj1" fmla="val 14311"/>
              <a:gd name="adj2" fmla="val 54296"/>
            </a:avLst>
          </a:prstGeom>
          <a:noFill/>
          <a:ln w="9525" cmpd="sng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170" tIns="46990" rIns="90170" bIns="4699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Picture 2" descr="bar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" y="0"/>
            <a:ext cx="4420101" cy="102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251520" y="149225"/>
            <a:ext cx="3773488" cy="6540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 定期任务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337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utoUpdateAnimBg="0"/>
      <p:bldP spid="6" grpId="1" bldLvl="0" animBg="1" autoUpdateAnimBg="0"/>
      <p:bldP spid="7" grpId="0" bldLvl="0" autoUpdateAnimBg="0"/>
      <p:bldP spid="7" grpId="1" bldLvl="0" animBg="1" autoUpdateAnimBg="0"/>
      <p:bldP spid="8" grpId="0" bldLvl="0" autoUpdateAnimBg="0"/>
      <p:bldP spid="8" grpId="1" bldLvl="0" animBg="1" autoUpdateAnimBg="0"/>
      <p:bldP spid="10" grpId="0" bldLvl="0" autoUpdateAnimBg="0"/>
      <p:bldP spid="10" grpId="1" bldLvl="0" animBg="1" autoUpdateAnimBg="0"/>
      <p:bldP spid="12" grpId="0" bldLvl="0" autoUpdateAnimBg="0"/>
      <p:bldP spid="12" grpId="1" bldLvl="0" animBg="1" autoUpdateAnimBg="0"/>
      <p:bldP spid="13" grpId="0" bldLvl="0" autoUpdateAnimBg="0"/>
      <p:bldP spid="13" grpId="1" bldLvl="0" animBg="1" autoUpdateAnimBg="0"/>
      <p:bldP spid="14" grpId="0" bldLvl="0" autoUpdateAnimBg="0"/>
      <p:bldP spid="14" grpId="1" bldLvl="0" animBg="1" autoUpdateAnimBg="0"/>
      <p:bldP spid="15" grpId="0" bldLvl="0" autoUpdateAnimBg="0"/>
      <p:bldP spid="15" grpId="1" bldLvl="0" animBg="1" autoUpdateAnimBg="0"/>
      <p:bldP spid="16" grpId="0" bldLvl="0" autoUpdateAnimBg="0"/>
      <p:bldP spid="16" grpId="1" bldLvl="0" animBg="1" autoUpdateAnimBg="0"/>
      <p:bldP spid="17" grpId="0" bldLvl="0" autoUpdateAnimBg="0"/>
      <p:bldP spid="17" grpId="1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43" descr="C:\Users\sony\Desktop\技保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5" t="16949" r="32410" b="29617"/>
          <a:stretch>
            <a:fillRect/>
          </a:stretch>
        </p:blipFill>
        <p:spPr bwMode="auto">
          <a:xfrm>
            <a:off x="8097838" y="5445125"/>
            <a:ext cx="8461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" descr="bar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7" y="64420"/>
            <a:ext cx="4940541" cy="114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AutoShape 3"/>
          <p:cNvSpPr>
            <a:spLocks noChangeArrowheads="1"/>
          </p:cNvSpPr>
          <p:nvPr/>
        </p:nvSpPr>
        <p:spPr bwMode="auto">
          <a:xfrm>
            <a:off x="260735" y="268054"/>
            <a:ext cx="3773488" cy="6540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不定期任务</a:t>
            </a:r>
            <a:r>
              <a:rPr lang="en-US" altLang="zh-CN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指定任务</a:t>
            </a:r>
            <a:endParaRPr lang="zh-CN" altLang="en-US" sz="1800" dirty="0"/>
          </a:p>
        </p:txBody>
      </p:sp>
      <p:sp>
        <p:nvSpPr>
          <p:cNvPr id="128" name="椭圆 127"/>
          <p:cNvSpPr/>
          <p:nvPr/>
        </p:nvSpPr>
        <p:spPr bwMode="auto">
          <a:xfrm>
            <a:off x="3626262" y="2044301"/>
            <a:ext cx="1559691" cy="1485801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861680" y="2384505"/>
            <a:ext cx="14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中心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党委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1634360" y="4513369"/>
            <a:ext cx="1559691" cy="1485801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763651" y="4871900"/>
            <a:ext cx="143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党支部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（所有）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5501974" y="4578284"/>
            <a:ext cx="1559691" cy="1485801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625571" y="4940431"/>
            <a:ext cx="143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党支部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（个别）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68818" y="3595027"/>
            <a:ext cx="1271654" cy="125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84509" y="3179736"/>
            <a:ext cx="1345055" cy="133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5572" y="3099472"/>
            <a:ext cx="1401150" cy="138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55382" y="3509423"/>
            <a:ext cx="1337001" cy="132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 rot="18226547">
            <a:off x="2222117" y="3080444"/>
            <a:ext cx="115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推送任务</a:t>
            </a:r>
            <a:endParaRPr lang="zh-CN" altLang="en-US" dirty="0"/>
          </a:p>
        </p:txBody>
      </p:sp>
      <p:sp>
        <p:nvSpPr>
          <p:cNvPr id="120" name="文本框 119"/>
          <p:cNvSpPr txBox="1"/>
          <p:nvPr/>
        </p:nvSpPr>
        <p:spPr>
          <a:xfrm rot="3280283">
            <a:off x="5764782" y="3564812"/>
            <a:ext cx="115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</a:t>
            </a:r>
            <a:r>
              <a:rPr lang="zh-CN" altLang="en-US" dirty="0" smtClean="0"/>
              <a:t>送任务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119489">
            <a:off x="3297395" y="4446331"/>
            <a:ext cx="115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提交任务</a:t>
            </a:r>
            <a:endParaRPr lang="zh-CN" altLang="en-US" dirty="0"/>
          </a:p>
        </p:txBody>
      </p:sp>
      <p:sp>
        <p:nvSpPr>
          <p:cNvPr id="121" name="文本框 120"/>
          <p:cNvSpPr txBox="1"/>
          <p:nvPr/>
        </p:nvSpPr>
        <p:spPr>
          <a:xfrm rot="2986683">
            <a:off x="4330121" y="4501478"/>
            <a:ext cx="1250286" cy="36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提交任务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92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2" descr="bar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7" y="64420"/>
            <a:ext cx="4940541" cy="114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AutoShape 3"/>
          <p:cNvSpPr>
            <a:spLocks noChangeArrowheads="1"/>
          </p:cNvSpPr>
          <p:nvPr/>
        </p:nvSpPr>
        <p:spPr bwMode="auto">
          <a:xfrm>
            <a:off x="260735" y="268054"/>
            <a:ext cx="3773488" cy="6540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不定期任务</a:t>
            </a:r>
            <a:r>
              <a:rPr lang="en-US" altLang="zh-CN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抢接任务</a:t>
            </a:r>
            <a:endParaRPr lang="zh-CN" altLang="en-US" sz="1800" dirty="0"/>
          </a:p>
        </p:txBody>
      </p:sp>
      <p:sp>
        <p:nvSpPr>
          <p:cNvPr id="128" name="椭圆 127"/>
          <p:cNvSpPr/>
          <p:nvPr/>
        </p:nvSpPr>
        <p:spPr bwMode="auto">
          <a:xfrm>
            <a:off x="59474" y="2161992"/>
            <a:ext cx="1663002" cy="1592884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53092" y="2494312"/>
            <a:ext cx="14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中心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党委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 rot="19849611">
            <a:off x="4686771" y="1675117"/>
            <a:ext cx="203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单个支部抢接任务</a:t>
            </a:r>
            <a:endParaRPr lang="zh-CN" altLang="en-US" dirty="0"/>
          </a:p>
        </p:txBody>
      </p:sp>
      <p:sp>
        <p:nvSpPr>
          <p:cNvPr id="121" name="文本框 120"/>
          <p:cNvSpPr txBox="1"/>
          <p:nvPr/>
        </p:nvSpPr>
        <p:spPr>
          <a:xfrm>
            <a:off x="2090251" y="2341826"/>
            <a:ext cx="156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推送任务</a:t>
            </a:r>
            <a:endParaRPr lang="zh-CN" altLang="en-US" dirty="0"/>
          </a:p>
        </p:txBody>
      </p:sp>
      <p:sp>
        <p:nvSpPr>
          <p:cNvPr id="2" name="右箭头 1"/>
          <p:cNvSpPr/>
          <p:nvPr/>
        </p:nvSpPr>
        <p:spPr bwMode="auto">
          <a:xfrm>
            <a:off x="1799049" y="2716419"/>
            <a:ext cx="1639788" cy="38472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10844" y="2425281"/>
            <a:ext cx="143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党支部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（个别）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3539647" y="2215534"/>
            <a:ext cx="1559691" cy="1485801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25978" y="2535545"/>
            <a:ext cx="14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任务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平台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6979084" y="945317"/>
            <a:ext cx="1152128" cy="1101714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79084" y="1217091"/>
            <a:ext cx="143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党支部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右箭头 27"/>
          <p:cNvSpPr/>
          <p:nvPr/>
        </p:nvSpPr>
        <p:spPr bwMode="auto">
          <a:xfrm rot="19821259">
            <a:off x="4987878" y="1960512"/>
            <a:ext cx="1911189" cy="38472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右箭头 28"/>
          <p:cNvSpPr/>
          <p:nvPr/>
        </p:nvSpPr>
        <p:spPr bwMode="auto">
          <a:xfrm rot="1484939">
            <a:off x="4825663" y="3787853"/>
            <a:ext cx="1911189" cy="38472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rot="1544033">
            <a:off x="4491495" y="4115480"/>
            <a:ext cx="203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多个支部抢接任务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582601" y="3082978"/>
            <a:ext cx="208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设置抢接支部数量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 bwMode="auto">
          <a:xfrm>
            <a:off x="6970726" y="3407406"/>
            <a:ext cx="1152128" cy="1101714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16509" y="3693486"/>
            <a:ext cx="143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党支部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62734" y="4339516"/>
            <a:ext cx="384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。。。</a:t>
            </a:r>
            <a:endParaRPr lang="zh-CN" altLang="en-US" sz="22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948264" y="5423630"/>
            <a:ext cx="1152128" cy="1101714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48264" y="5695404"/>
            <a:ext cx="143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党支部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09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43" descr="C:\Users\sony\Desktop\技保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5" t="16949" r="32410" b="29617"/>
          <a:stretch>
            <a:fillRect/>
          </a:stretch>
        </p:blipFill>
        <p:spPr bwMode="auto">
          <a:xfrm>
            <a:off x="8097838" y="5445125"/>
            <a:ext cx="8461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2" name="Freeform 5"/>
          <p:cNvSpPr>
            <a:spLocks/>
          </p:cNvSpPr>
          <p:nvPr/>
        </p:nvSpPr>
        <p:spPr bwMode="auto">
          <a:xfrm rot="10800000">
            <a:off x="3300677" y="2376284"/>
            <a:ext cx="446328" cy="3270123"/>
          </a:xfrm>
          <a:custGeom>
            <a:avLst/>
            <a:gdLst>
              <a:gd name="T0" fmla="*/ 820738 w 931331"/>
              <a:gd name="T1" fmla="*/ 0 h 3822203"/>
              <a:gd name="T2" fmla="*/ 820738 w 931331"/>
              <a:gd name="T3" fmla="*/ 26196 h 3822203"/>
              <a:gd name="T4" fmla="*/ 819294 w 931331"/>
              <a:gd name="T5" fmla="*/ 26077 h 3822203"/>
              <a:gd name="T6" fmla="*/ 468614 w 931331"/>
              <a:gd name="T7" fmla="*/ 287706 h 3822203"/>
              <a:gd name="T8" fmla="*/ 467586 w 931331"/>
              <a:gd name="T9" fmla="*/ 296025 h 3822203"/>
              <a:gd name="T10" fmla="*/ 465271 w 931331"/>
              <a:gd name="T11" fmla="*/ 314748 h 3822203"/>
              <a:gd name="T12" fmla="*/ 465816 w 931331"/>
              <a:gd name="T13" fmla="*/ 319158 h 3822203"/>
              <a:gd name="T14" fmla="*/ 462939 w 931331"/>
              <a:gd name="T15" fmla="*/ 356766 h 3822203"/>
              <a:gd name="T16" fmla="*/ 462939 w 931331"/>
              <a:gd name="T17" fmla="*/ 856776 h 3822203"/>
              <a:gd name="T18" fmla="*/ 134320 w 931331"/>
              <a:gd name="T19" fmla="*/ 1151496 h 3822203"/>
              <a:gd name="T20" fmla="*/ 134320 w 931331"/>
              <a:gd name="T21" fmla="*/ 1156086 h 3822203"/>
              <a:gd name="T22" fmla="*/ 462939 w 931331"/>
              <a:gd name="T23" fmla="*/ 1448274 h 3822203"/>
              <a:gd name="T24" fmla="*/ 462939 w 931331"/>
              <a:gd name="T25" fmla="*/ 1947809 h 3822203"/>
              <a:gd name="T26" fmla="*/ 465650 w 931331"/>
              <a:gd name="T27" fmla="*/ 1981132 h 3822203"/>
              <a:gd name="T28" fmla="*/ 465271 w 931331"/>
              <a:gd name="T29" fmla="*/ 1984195 h 3822203"/>
              <a:gd name="T30" fmla="*/ 467107 w 931331"/>
              <a:gd name="T31" fmla="*/ 1999048 h 3822203"/>
              <a:gd name="T32" fmla="*/ 468965 w 931331"/>
              <a:gd name="T33" fmla="*/ 2014072 h 3822203"/>
              <a:gd name="T34" fmla="*/ 819294 w 931331"/>
              <a:gd name="T35" fmla="*/ 2272866 h 3822203"/>
              <a:gd name="T36" fmla="*/ 820738 w 931331"/>
              <a:gd name="T37" fmla="*/ 2272747 h 3822203"/>
              <a:gd name="T38" fmla="*/ 820738 w 931331"/>
              <a:gd name="T39" fmla="*/ 2305050 h 3822203"/>
              <a:gd name="T40" fmla="*/ 447654 w 931331"/>
              <a:gd name="T41" fmla="*/ 2218470 h 3822203"/>
              <a:gd name="T42" fmla="*/ 328620 w 931331"/>
              <a:gd name="T43" fmla="*/ 1907290 h 3822203"/>
              <a:gd name="T44" fmla="*/ 328620 w 931331"/>
              <a:gd name="T45" fmla="*/ 1468692 h 3822203"/>
              <a:gd name="T46" fmla="*/ 268639 w 931331"/>
              <a:gd name="T47" fmla="*/ 1269732 h 3822203"/>
              <a:gd name="T48" fmla="*/ 0 w 931331"/>
              <a:gd name="T49" fmla="*/ 1183153 h 3822203"/>
              <a:gd name="T50" fmla="*/ 0 w 931331"/>
              <a:gd name="T51" fmla="*/ 1121898 h 3822203"/>
              <a:gd name="T52" fmla="*/ 260997 w 931331"/>
              <a:gd name="T53" fmla="*/ 1040066 h 3822203"/>
              <a:gd name="T54" fmla="*/ 328620 w 931331"/>
              <a:gd name="T55" fmla="*/ 836358 h 3822203"/>
              <a:gd name="T56" fmla="*/ 328620 w 931331"/>
              <a:gd name="T57" fmla="*/ 397761 h 3822203"/>
              <a:gd name="T58" fmla="*/ 447654 w 931331"/>
              <a:gd name="T59" fmla="*/ 86580 h 3822203"/>
              <a:gd name="T60" fmla="*/ 820738 w 931331"/>
              <a:gd name="T61" fmla="*/ 0 h 3822203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31331"/>
              <a:gd name="T94" fmla="*/ 0 h 3822203"/>
              <a:gd name="T95" fmla="*/ 931331 w 931331"/>
              <a:gd name="T96" fmla="*/ 3822203 h 3822203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rgbClr val="7F7F7F"/>
          </a:solidFill>
          <a:ln w="9525" cap="flat" cmpd="sng">
            <a:solidFill>
              <a:srgbClr val="7F7F7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356" name="Group 44"/>
          <p:cNvGrpSpPr>
            <a:grpSpLocks/>
          </p:cNvGrpSpPr>
          <p:nvPr/>
        </p:nvGrpSpPr>
        <p:grpSpPr bwMode="auto">
          <a:xfrm>
            <a:off x="251520" y="2060848"/>
            <a:ext cx="3051069" cy="633984"/>
            <a:chOff x="-10352" y="-17048"/>
            <a:chExt cx="912433" cy="830259"/>
          </a:xfrm>
        </p:grpSpPr>
        <p:grpSp>
          <p:nvGrpSpPr>
            <p:cNvPr id="13384" name="Group 45"/>
            <p:cNvGrpSpPr>
              <a:grpSpLocks/>
            </p:cNvGrpSpPr>
            <p:nvPr/>
          </p:nvGrpSpPr>
          <p:grpSpPr bwMode="auto">
            <a:xfrm>
              <a:off x="-10352" y="-17048"/>
              <a:ext cx="912433" cy="830259"/>
              <a:chOff x="-46405" y="-86103"/>
              <a:chExt cx="4090172" cy="4193283"/>
            </a:xfrm>
          </p:grpSpPr>
          <p:grpSp>
            <p:nvGrpSpPr>
              <p:cNvPr id="13388" name="Group 46"/>
              <p:cNvGrpSpPr>
                <a:grpSpLocks/>
              </p:cNvGrpSpPr>
              <p:nvPr/>
            </p:nvGrpSpPr>
            <p:grpSpPr bwMode="auto">
              <a:xfrm>
                <a:off x="-46405" y="-86103"/>
                <a:ext cx="4090172" cy="4193283"/>
                <a:chOff x="0" y="0"/>
                <a:chExt cx="1572768" cy="633984"/>
              </a:xfrm>
            </p:grpSpPr>
            <p:pic>
              <p:nvPicPr>
                <p:cNvPr id="13392" name="同心圆 58"/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72768" cy="633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9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43103" y="101587"/>
                  <a:ext cx="1087769" cy="4276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" name="Group 49"/>
              <p:cNvGrpSpPr>
                <a:grpSpLocks/>
              </p:cNvGrpSpPr>
              <p:nvPr/>
            </p:nvGrpSpPr>
            <p:grpSpPr bwMode="auto">
              <a:xfrm>
                <a:off x="48715" y="-5463"/>
                <a:ext cx="3899931" cy="4032003"/>
                <a:chOff x="0" y="0"/>
                <a:chExt cx="1499616" cy="609600"/>
              </a:xfrm>
            </p:grpSpPr>
            <p:pic>
              <p:nvPicPr>
                <p:cNvPr id="13390" name="椭圆 64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99616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9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30285" y="98737"/>
                  <a:ext cx="1040253" cy="409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385" name="Group 52"/>
            <p:cNvGrpSpPr>
              <a:grpSpLocks/>
            </p:cNvGrpSpPr>
            <p:nvPr/>
          </p:nvGrpSpPr>
          <p:grpSpPr bwMode="auto">
            <a:xfrm>
              <a:off x="-10352" y="94717"/>
              <a:ext cx="891214" cy="518912"/>
              <a:chOff x="0" y="0"/>
              <a:chExt cx="1536192" cy="396240"/>
            </a:xfrm>
          </p:grpSpPr>
          <p:pic>
            <p:nvPicPr>
              <p:cNvPr id="13386" name="TextBox 54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396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87" name="Text Box 54"/>
              <p:cNvSpPr txBox="1">
                <a:spLocks noChangeArrowheads="1"/>
              </p:cNvSpPr>
              <p:nvPr/>
            </p:nvSpPr>
            <p:spPr bwMode="auto">
              <a:xfrm>
                <a:off x="17885" y="12867"/>
                <a:ext cx="1504673" cy="368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None/>
                </a:pPr>
                <a:r>
                  <a:rPr lang="zh-CN" altLang="en-US" sz="18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堡垒</a:t>
                </a:r>
                <a:r>
                  <a:rPr lang="zh-CN" altLang="en-US" sz="1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工程</a:t>
                </a:r>
              </a:p>
            </p:txBody>
          </p:sp>
        </p:grpSp>
      </p:grpSp>
      <p:grpSp>
        <p:nvGrpSpPr>
          <p:cNvPr id="13367" name="Group 55"/>
          <p:cNvGrpSpPr>
            <a:grpSpLocks/>
          </p:cNvGrpSpPr>
          <p:nvPr/>
        </p:nvGrpSpPr>
        <p:grpSpPr bwMode="auto">
          <a:xfrm>
            <a:off x="332172" y="2708920"/>
            <a:ext cx="2913011" cy="604838"/>
            <a:chOff x="0" y="0"/>
            <a:chExt cx="892429" cy="792088"/>
          </a:xfrm>
        </p:grpSpPr>
        <p:grpSp>
          <p:nvGrpSpPr>
            <p:cNvPr id="13374" name="Group 56"/>
            <p:cNvGrpSpPr>
              <a:grpSpLocks/>
            </p:cNvGrpSpPr>
            <p:nvPr/>
          </p:nvGrpSpPr>
          <p:grpSpPr bwMode="auto">
            <a:xfrm>
              <a:off x="0" y="0"/>
              <a:ext cx="892429" cy="792088"/>
              <a:chOff x="0" y="0"/>
              <a:chExt cx="4000500" cy="4000500"/>
            </a:xfrm>
          </p:grpSpPr>
          <p:grpSp>
            <p:nvGrpSpPr>
              <p:cNvPr id="7" name="Group 57"/>
              <p:cNvGrpSpPr>
                <a:grpSpLocks/>
              </p:cNvGrpSpPr>
              <p:nvPr/>
            </p:nvGrpSpPr>
            <p:grpSpPr bwMode="auto">
              <a:xfrm>
                <a:off x="-39303" y="-91560"/>
                <a:ext cx="4074316" cy="4193277"/>
                <a:chOff x="0" y="0"/>
                <a:chExt cx="1566672" cy="633984"/>
              </a:xfrm>
            </p:grpSpPr>
            <p:pic>
              <p:nvPicPr>
                <p:cNvPr id="13382" name="同心圆 58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66672" cy="633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83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40372" y="102413"/>
                  <a:ext cx="1087770" cy="4276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379" name="Group 60"/>
              <p:cNvGrpSpPr>
                <a:grpSpLocks/>
              </p:cNvGrpSpPr>
              <p:nvPr/>
            </p:nvGrpSpPr>
            <p:grpSpPr bwMode="auto">
              <a:xfrm>
                <a:off x="39964" y="-10920"/>
                <a:ext cx="3915782" cy="4031997"/>
                <a:chOff x="0" y="0"/>
                <a:chExt cx="1505712" cy="609600"/>
              </a:xfrm>
            </p:grpSpPr>
            <p:pic>
              <p:nvPicPr>
                <p:cNvPr id="13380" name="椭圆 69"/>
                <p:cNvPicPr>
                  <a:picLocks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0571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81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33650" y="99562"/>
                  <a:ext cx="1040254" cy="409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375" name="Group 63"/>
            <p:cNvGrpSpPr>
              <a:grpSpLocks/>
            </p:cNvGrpSpPr>
            <p:nvPr/>
          </p:nvGrpSpPr>
          <p:grpSpPr bwMode="auto">
            <a:xfrm>
              <a:off x="-8768" y="93637"/>
              <a:ext cx="891213" cy="518911"/>
              <a:chOff x="0" y="0"/>
              <a:chExt cx="1536192" cy="396240"/>
            </a:xfrm>
          </p:grpSpPr>
          <p:pic>
            <p:nvPicPr>
              <p:cNvPr id="13376" name="TextBox 54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396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77" name="Text Box 65"/>
              <p:cNvSpPr txBox="1">
                <a:spLocks noChangeArrowheads="1"/>
              </p:cNvSpPr>
              <p:nvPr/>
            </p:nvSpPr>
            <p:spPr bwMode="auto">
              <a:xfrm>
                <a:off x="15154" y="13692"/>
                <a:ext cx="1504674" cy="368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None/>
                </a:pPr>
                <a:r>
                  <a:rPr lang="en-US" altLang="zh-CN" sz="1800" dirty="0" smtClean="0">
                    <a:ea typeface="黑体" panose="02010609060101010101" pitchFamily="49" charset="-122"/>
                  </a:rPr>
                  <a:t>6</a:t>
                </a:r>
                <a:r>
                  <a:rPr lang="zh-CN" altLang="en-US" sz="1800" dirty="0">
                    <a:ea typeface="黑体" panose="02010609060101010101" pitchFamily="49" charset="-122"/>
                  </a:rPr>
                  <a:t>个底线</a:t>
                </a:r>
                <a:r>
                  <a:rPr lang="en-US" altLang="zh-CN" sz="1800" dirty="0">
                    <a:ea typeface="黑体" panose="02010609060101010101" pitchFamily="49" charset="-122"/>
                  </a:rPr>
                  <a:t>+1</a:t>
                </a:r>
                <a:r>
                  <a:rPr lang="zh-CN" altLang="en-US" sz="1800" dirty="0">
                    <a:ea typeface="黑体" panose="02010609060101010101" pitchFamily="49" charset="-122"/>
                  </a:rPr>
                  <a:t>个上线</a:t>
                </a:r>
                <a:endParaRPr lang="zh-CN" altLang="en-US" sz="1800" dirty="0"/>
              </a:p>
            </p:txBody>
          </p:sp>
        </p:grpSp>
      </p:grpSp>
      <p:grpSp>
        <p:nvGrpSpPr>
          <p:cNvPr id="13378" name="Group 66"/>
          <p:cNvGrpSpPr>
            <a:grpSpLocks/>
          </p:cNvGrpSpPr>
          <p:nvPr/>
        </p:nvGrpSpPr>
        <p:grpSpPr bwMode="auto">
          <a:xfrm>
            <a:off x="349635" y="3326631"/>
            <a:ext cx="2895549" cy="606425"/>
            <a:chOff x="0" y="0"/>
            <a:chExt cx="892429" cy="792088"/>
          </a:xfrm>
        </p:grpSpPr>
        <p:grpSp>
          <p:nvGrpSpPr>
            <p:cNvPr id="13364" name="Group 67"/>
            <p:cNvGrpSpPr>
              <a:grpSpLocks/>
            </p:cNvGrpSpPr>
            <p:nvPr/>
          </p:nvGrpSpPr>
          <p:grpSpPr bwMode="auto">
            <a:xfrm>
              <a:off x="0" y="0"/>
              <a:ext cx="892429" cy="792088"/>
              <a:chOff x="0" y="0"/>
              <a:chExt cx="4000500" cy="4000500"/>
            </a:xfrm>
          </p:grpSpPr>
          <p:grpSp>
            <p:nvGrpSpPr>
              <p:cNvPr id="13368" name="Group 68"/>
              <p:cNvGrpSpPr>
                <a:grpSpLocks/>
              </p:cNvGrpSpPr>
              <p:nvPr/>
            </p:nvGrpSpPr>
            <p:grpSpPr bwMode="auto">
              <a:xfrm>
                <a:off x="-37196" y="-81267"/>
                <a:ext cx="4078526" cy="4182303"/>
                <a:chOff x="0" y="0"/>
                <a:chExt cx="1566672" cy="633984"/>
              </a:xfrm>
            </p:grpSpPr>
            <p:pic>
              <p:nvPicPr>
                <p:cNvPr id="13372" name="同心圆 58"/>
                <p:cNvPicPr>
                  <a:picLocks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66672" cy="633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73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239315" y="101121"/>
                  <a:ext cx="1086646" cy="4288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369" name="Group 71"/>
              <p:cNvGrpSpPr>
                <a:grpSpLocks/>
              </p:cNvGrpSpPr>
              <p:nvPr/>
            </p:nvGrpSpPr>
            <p:grpSpPr bwMode="auto">
              <a:xfrm>
                <a:off x="42153" y="-838"/>
                <a:ext cx="3903959" cy="4021445"/>
                <a:chOff x="0" y="0"/>
                <a:chExt cx="1499616" cy="609600"/>
              </a:xfrm>
            </p:grpSpPr>
            <p:pic>
              <p:nvPicPr>
                <p:cNvPr id="13370" name="椭圆 74"/>
                <p:cNvPicPr>
                  <a:picLocks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99616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71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232568" y="98294"/>
                  <a:ext cx="1039179" cy="4100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365" name="Group 74"/>
            <p:cNvGrpSpPr>
              <a:grpSpLocks/>
            </p:cNvGrpSpPr>
            <p:nvPr/>
          </p:nvGrpSpPr>
          <p:grpSpPr bwMode="auto">
            <a:xfrm>
              <a:off x="-8298" y="95382"/>
              <a:ext cx="888594" cy="517553"/>
              <a:chOff x="0" y="0"/>
              <a:chExt cx="1530096" cy="396240"/>
            </a:xfrm>
          </p:grpSpPr>
          <p:pic>
            <p:nvPicPr>
              <p:cNvPr id="13366" name="TextBox 54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0096" cy="396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 Box 76"/>
              <p:cNvSpPr txBox="1">
                <a:spLocks noChangeArrowheads="1"/>
              </p:cNvSpPr>
              <p:nvPr/>
            </p:nvSpPr>
            <p:spPr bwMode="auto">
              <a:xfrm>
                <a:off x="14329" y="12392"/>
                <a:ext cx="1503121" cy="369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None/>
                </a:pPr>
                <a:r>
                  <a:rPr lang="zh-CN" altLang="en-US" sz="1800" b="1" dirty="0" smtClean="0"/>
                  <a:t>五</a:t>
                </a:r>
                <a:r>
                  <a:rPr lang="zh-CN" altLang="en-US" sz="1800" b="1" dirty="0"/>
                  <a:t>个“一高一低”</a:t>
                </a:r>
              </a:p>
            </p:txBody>
          </p:sp>
        </p:grpSp>
      </p:grpSp>
      <p:grpSp>
        <p:nvGrpSpPr>
          <p:cNvPr id="13389" name="Group 77"/>
          <p:cNvGrpSpPr>
            <a:grpSpLocks/>
          </p:cNvGrpSpPr>
          <p:nvPr/>
        </p:nvGrpSpPr>
        <p:grpSpPr bwMode="auto">
          <a:xfrm>
            <a:off x="332172" y="3976291"/>
            <a:ext cx="2913011" cy="604837"/>
            <a:chOff x="0" y="0"/>
            <a:chExt cx="892429" cy="792088"/>
          </a:xfrm>
        </p:grpSpPr>
        <p:grpSp>
          <p:nvGrpSpPr>
            <p:cNvPr id="13354" name="Group 78"/>
            <p:cNvGrpSpPr>
              <a:grpSpLocks/>
            </p:cNvGrpSpPr>
            <p:nvPr/>
          </p:nvGrpSpPr>
          <p:grpSpPr bwMode="auto">
            <a:xfrm>
              <a:off x="0" y="0"/>
              <a:ext cx="892429" cy="792088"/>
              <a:chOff x="0" y="0"/>
              <a:chExt cx="4000500" cy="4000500"/>
            </a:xfrm>
          </p:grpSpPr>
          <p:grpSp>
            <p:nvGrpSpPr>
              <p:cNvPr id="13358" name="Group 79"/>
              <p:cNvGrpSpPr>
                <a:grpSpLocks/>
              </p:cNvGrpSpPr>
              <p:nvPr/>
            </p:nvGrpSpPr>
            <p:grpSpPr bwMode="auto">
              <a:xfrm>
                <a:off x="-39303" y="-102903"/>
                <a:ext cx="4074316" cy="4193283"/>
                <a:chOff x="0" y="0"/>
                <a:chExt cx="1566672" cy="633984"/>
              </a:xfrm>
            </p:grpSpPr>
            <p:pic>
              <p:nvPicPr>
                <p:cNvPr id="13362" name="同心圆 58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66672" cy="633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63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240372" y="104127"/>
                  <a:ext cx="1087770" cy="4276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359" name="Group 82"/>
              <p:cNvGrpSpPr>
                <a:grpSpLocks/>
              </p:cNvGrpSpPr>
              <p:nvPr/>
            </p:nvGrpSpPr>
            <p:grpSpPr bwMode="auto">
              <a:xfrm>
                <a:off x="39964" y="-22263"/>
                <a:ext cx="3915782" cy="4032003"/>
                <a:chOff x="0" y="0"/>
                <a:chExt cx="1505712" cy="609600"/>
              </a:xfrm>
            </p:grpSpPr>
            <p:pic>
              <p:nvPicPr>
                <p:cNvPr id="13360" name="椭圆 79"/>
                <p:cNvPicPr>
                  <a:picLocks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05712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61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233650" y="101277"/>
                  <a:ext cx="1040254" cy="409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355" name="Group 85"/>
            <p:cNvGrpSpPr>
              <a:grpSpLocks/>
            </p:cNvGrpSpPr>
            <p:nvPr/>
          </p:nvGrpSpPr>
          <p:grpSpPr bwMode="auto">
            <a:xfrm>
              <a:off x="-8768" y="91391"/>
              <a:ext cx="891213" cy="526895"/>
              <a:chOff x="0" y="0"/>
              <a:chExt cx="1536192" cy="402336"/>
            </a:xfrm>
          </p:grpSpPr>
          <p:pic>
            <p:nvPicPr>
              <p:cNvPr id="9" name="TextBox 54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402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57" name="Text Box 87"/>
              <p:cNvSpPr txBox="1">
                <a:spLocks noChangeArrowheads="1"/>
              </p:cNvSpPr>
              <p:nvPr/>
            </p:nvSpPr>
            <p:spPr bwMode="auto">
              <a:xfrm>
                <a:off x="15154" y="15407"/>
                <a:ext cx="1504674" cy="368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None/>
                </a:pPr>
                <a:r>
                  <a:rPr lang="zh-CN" altLang="en-US" sz="1800" dirty="0" smtClean="0">
                    <a:ea typeface="黑体" panose="02010609060101010101" pitchFamily="49" charset="-122"/>
                  </a:rPr>
                  <a:t>践行</a:t>
                </a:r>
                <a:r>
                  <a:rPr lang="zh-CN" altLang="en-US" sz="1800" dirty="0">
                    <a:ea typeface="黑体" panose="02010609060101010101" pitchFamily="49" charset="-122"/>
                  </a:rPr>
                  <a:t>“三心”文化</a:t>
                </a:r>
                <a:endParaRPr lang="zh-CN" altLang="en-US" sz="1800" dirty="0"/>
              </a:p>
            </p:txBody>
          </p:sp>
        </p:grpSp>
      </p:grpSp>
      <p:grpSp>
        <p:nvGrpSpPr>
          <p:cNvPr id="13400" name="Group 88"/>
          <p:cNvGrpSpPr>
            <a:grpSpLocks/>
          </p:cNvGrpSpPr>
          <p:nvPr/>
        </p:nvGrpSpPr>
        <p:grpSpPr bwMode="auto">
          <a:xfrm>
            <a:off x="333760" y="4619824"/>
            <a:ext cx="2911423" cy="606425"/>
            <a:chOff x="0" y="0"/>
            <a:chExt cx="892429" cy="792088"/>
          </a:xfrm>
        </p:grpSpPr>
        <p:grpSp>
          <p:nvGrpSpPr>
            <p:cNvPr id="13344" name="Group 89"/>
            <p:cNvGrpSpPr>
              <a:grpSpLocks/>
            </p:cNvGrpSpPr>
            <p:nvPr/>
          </p:nvGrpSpPr>
          <p:grpSpPr bwMode="auto">
            <a:xfrm>
              <a:off x="0" y="0"/>
              <a:ext cx="892429" cy="792088"/>
              <a:chOff x="0" y="0"/>
              <a:chExt cx="4000500" cy="4000500"/>
            </a:xfrm>
          </p:grpSpPr>
          <p:grpSp>
            <p:nvGrpSpPr>
              <p:cNvPr id="13348" name="Group 90"/>
              <p:cNvGrpSpPr>
                <a:grpSpLocks/>
              </p:cNvGrpSpPr>
              <p:nvPr/>
            </p:nvGrpSpPr>
            <p:grpSpPr bwMode="auto">
              <a:xfrm>
                <a:off x="-43478" y="-94256"/>
                <a:ext cx="4078526" cy="4182303"/>
                <a:chOff x="0" y="0"/>
                <a:chExt cx="1566672" cy="633984"/>
              </a:xfrm>
            </p:grpSpPr>
            <p:pic>
              <p:nvPicPr>
                <p:cNvPr id="13352" name="同心圆 58"/>
                <p:cNvPicPr>
                  <a:picLocks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66672" cy="633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5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241728" y="103090"/>
                  <a:ext cx="1086646" cy="4288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349" name="Group 93"/>
              <p:cNvGrpSpPr>
                <a:grpSpLocks/>
              </p:cNvGrpSpPr>
              <p:nvPr/>
            </p:nvGrpSpPr>
            <p:grpSpPr bwMode="auto">
              <a:xfrm>
                <a:off x="51741" y="-13827"/>
                <a:ext cx="3903959" cy="4021445"/>
                <a:chOff x="0" y="0"/>
                <a:chExt cx="1499616" cy="609600"/>
              </a:xfrm>
            </p:grpSpPr>
            <p:pic>
              <p:nvPicPr>
                <p:cNvPr id="13350" name="椭圆 84"/>
                <p:cNvPicPr>
                  <a:picLocks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99616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51" name="Text Box 95"/>
                <p:cNvSpPr txBox="1">
                  <a:spLocks noChangeArrowheads="1"/>
                </p:cNvSpPr>
                <p:nvPr/>
              </p:nvSpPr>
              <p:spPr bwMode="auto">
                <a:xfrm>
                  <a:off x="228885" y="100263"/>
                  <a:ext cx="1039179" cy="4100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" name="Group 96"/>
            <p:cNvGrpSpPr>
              <a:grpSpLocks/>
            </p:cNvGrpSpPr>
            <p:nvPr/>
          </p:nvGrpSpPr>
          <p:grpSpPr bwMode="auto">
            <a:xfrm>
              <a:off x="-9699" y="92810"/>
              <a:ext cx="892134" cy="525515"/>
              <a:chOff x="0" y="0"/>
              <a:chExt cx="1536192" cy="402336"/>
            </a:xfrm>
          </p:grpSpPr>
          <p:pic>
            <p:nvPicPr>
              <p:cNvPr id="13346" name="TextBox 54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402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47" name="Text Box 98"/>
              <p:cNvSpPr txBox="1">
                <a:spLocks noChangeArrowheads="1"/>
              </p:cNvSpPr>
              <p:nvPr/>
            </p:nvSpPr>
            <p:spPr bwMode="auto">
              <a:xfrm>
                <a:off x="16742" y="14361"/>
                <a:ext cx="1503121" cy="369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None/>
                </a:pPr>
                <a:r>
                  <a:rPr lang="zh-CN" altLang="en-US" sz="1800" dirty="0" smtClean="0">
                    <a:ea typeface="黑体" panose="02010609060101010101" pitchFamily="49" charset="-122"/>
                  </a:rPr>
                  <a:t>评优</a:t>
                </a:r>
                <a:r>
                  <a:rPr lang="zh-CN" altLang="en-US" sz="1800" dirty="0">
                    <a:ea typeface="黑体" panose="02010609060101010101" pitchFamily="49" charset="-122"/>
                  </a:rPr>
                  <a:t>选优</a:t>
                </a:r>
                <a:endParaRPr lang="zh-CN" altLang="en-US" sz="1800" dirty="0"/>
              </a:p>
            </p:txBody>
          </p:sp>
        </p:grpSp>
      </p:grpSp>
      <p:grpSp>
        <p:nvGrpSpPr>
          <p:cNvPr id="13411" name="Group 99"/>
          <p:cNvGrpSpPr>
            <a:grpSpLocks/>
          </p:cNvGrpSpPr>
          <p:nvPr/>
        </p:nvGrpSpPr>
        <p:grpSpPr bwMode="auto">
          <a:xfrm>
            <a:off x="339535" y="5270847"/>
            <a:ext cx="2935202" cy="606425"/>
            <a:chOff x="-9652" y="0"/>
            <a:chExt cx="902081" cy="792088"/>
          </a:xfrm>
        </p:grpSpPr>
        <p:grpSp>
          <p:nvGrpSpPr>
            <p:cNvPr id="11" name="Group 100"/>
            <p:cNvGrpSpPr>
              <a:grpSpLocks/>
            </p:cNvGrpSpPr>
            <p:nvPr/>
          </p:nvGrpSpPr>
          <p:grpSpPr bwMode="auto">
            <a:xfrm>
              <a:off x="0" y="0"/>
              <a:ext cx="892429" cy="792088"/>
              <a:chOff x="0" y="0"/>
              <a:chExt cx="4000500" cy="4000500"/>
            </a:xfrm>
          </p:grpSpPr>
          <p:grpSp>
            <p:nvGrpSpPr>
              <p:cNvPr id="13338" name="Group 101"/>
              <p:cNvGrpSpPr>
                <a:grpSpLocks/>
              </p:cNvGrpSpPr>
              <p:nvPr/>
            </p:nvGrpSpPr>
            <p:grpSpPr bwMode="auto">
              <a:xfrm>
                <a:off x="-43266" y="-96347"/>
                <a:ext cx="4090169" cy="4182303"/>
                <a:chOff x="0" y="0"/>
                <a:chExt cx="1572768" cy="633984"/>
              </a:xfrm>
            </p:grpSpPr>
            <p:pic>
              <p:nvPicPr>
                <p:cNvPr id="13342" name="同心圆 58"/>
                <p:cNvPicPr>
                  <a:picLocks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572768" cy="6339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43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241896" y="103407"/>
                  <a:ext cx="1087770" cy="4288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339" name="Group 104"/>
              <p:cNvGrpSpPr>
                <a:grpSpLocks/>
              </p:cNvGrpSpPr>
              <p:nvPr/>
            </p:nvGrpSpPr>
            <p:grpSpPr bwMode="auto">
              <a:xfrm>
                <a:off x="51854" y="-15918"/>
                <a:ext cx="3899929" cy="4021445"/>
                <a:chOff x="0" y="0"/>
                <a:chExt cx="1499616" cy="609600"/>
              </a:xfrm>
            </p:grpSpPr>
            <p:pic>
              <p:nvPicPr>
                <p:cNvPr id="13340" name="椭圆 89"/>
                <p:cNvPicPr>
                  <a:picLocks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99616" cy="609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41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229078" y="100580"/>
                  <a:ext cx="1040254" cy="4100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8080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335" name="Group 107"/>
            <p:cNvGrpSpPr>
              <a:grpSpLocks/>
            </p:cNvGrpSpPr>
            <p:nvPr/>
          </p:nvGrpSpPr>
          <p:grpSpPr bwMode="auto">
            <a:xfrm>
              <a:off x="-9652" y="92396"/>
              <a:ext cx="891213" cy="525515"/>
              <a:chOff x="0" y="0"/>
              <a:chExt cx="1536192" cy="402336"/>
            </a:xfrm>
          </p:grpSpPr>
          <p:pic>
            <p:nvPicPr>
              <p:cNvPr id="13336" name="TextBox 54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402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7" name="Text Box 109"/>
              <p:cNvSpPr txBox="1">
                <a:spLocks noChangeArrowheads="1"/>
              </p:cNvSpPr>
              <p:nvPr/>
            </p:nvSpPr>
            <p:spPr bwMode="auto">
              <a:xfrm>
                <a:off x="16678" y="14678"/>
                <a:ext cx="1504674" cy="369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 smtClean="0">
                    <a:ea typeface="黑体" panose="02010609060101010101" pitchFamily="49" charset="-122"/>
                  </a:rPr>
                  <a:t>党建</a:t>
                </a:r>
                <a:r>
                  <a:rPr lang="zh-CN" altLang="en-US" sz="1800" dirty="0">
                    <a:ea typeface="黑体" panose="02010609060101010101" pitchFamily="49" charset="-122"/>
                  </a:rPr>
                  <a:t>重点项目建设</a:t>
                </a:r>
                <a:endPara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28" name="椭圆 127"/>
          <p:cNvSpPr/>
          <p:nvPr/>
        </p:nvSpPr>
        <p:spPr bwMode="auto">
          <a:xfrm>
            <a:off x="3779912" y="3314311"/>
            <a:ext cx="1559691" cy="1485801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909203" y="3660860"/>
            <a:ext cx="14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党支部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亮点工作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972749" y="3321959"/>
            <a:ext cx="1559691" cy="1485801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102040" y="3668508"/>
            <a:ext cx="14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中心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党委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49448">
            <a:off x="5453550" y="2847015"/>
            <a:ext cx="1410608" cy="13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5754723" y="2841135"/>
            <a:ext cx="132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提交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8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0118">
            <a:off x="5369960" y="3867356"/>
            <a:ext cx="1410608" cy="139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文本框 108"/>
          <p:cNvSpPr txBox="1"/>
          <p:nvPr/>
        </p:nvSpPr>
        <p:spPr>
          <a:xfrm>
            <a:off x="5725621" y="4853059"/>
            <a:ext cx="132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认定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0" name="Picture 2" descr="bar0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" y="-25547"/>
            <a:ext cx="4940541" cy="114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AutoShape 3"/>
          <p:cNvSpPr>
            <a:spLocks noChangeArrowheads="1"/>
          </p:cNvSpPr>
          <p:nvPr/>
        </p:nvSpPr>
        <p:spPr bwMode="auto">
          <a:xfrm>
            <a:off x="258339" y="165665"/>
            <a:ext cx="3773488" cy="6540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亮点工作</a:t>
            </a:r>
          </a:p>
        </p:txBody>
      </p:sp>
    </p:spTree>
    <p:extLst>
      <p:ext uri="{BB962C8B-B14F-4D97-AF65-F5344CB8AC3E}">
        <p14:creationId xmlns:p14="http://schemas.microsoft.com/office/powerpoint/2010/main" val="66089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2" grpId="0" animBg="1"/>
      <p:bldP spid="15" grpId="0"/>
      <p:bldP spid="1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96" y="404664"/>
            <a:ext cx="5014512" cy="3933056"/>
          </a:xfrm>
          <a:prstGeom prst="rect">
            <a:avLst/>
          </a:prstGeom>
        </p:spPr>
      </p:pic>
      <p:pic>
        <p:nvPicPr>
          <p:cNvPr id="15363" name="图片 43" descr="C:\Users\sony\Desktop\技保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5" t="16949" r="32410" b="29617"/>
          <a:stretch>
            <a:fillRect/>
          </a:stretch>
        </p:blipFill>
        <p:spPr bwMode="auto">
          <a:xfrm>
            <a:off x="8097838" y="5445125"/>
            <a:ext cx="8461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矩形 3"/>
          <p:cNvSpPr>
            <a:spLocks noChangeArrowheads="1"/>
          </p:cNvSpPr>
          <p:nvPr/>
        </p:nvSpPr>
        <p:spPr bwMode="auto">
          <a:xfrm>
            <a:off x="2700457" y="3043088"/>
            <a:ext cx="64182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587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zh-CN" altLang="en-US" sz="2000"/>
          </a:p>
        </p:txBody>
      </p:sp>
      <p:grpSp>
        <p:nvGrpSpPr>
          <p:cNvPr id="15367" name="Group 7"/>
          <p:cNvGrpSpPr>
            <a:grpSpLocks/>
          </p:cNvGrpSpPr>
          <p:nvPr/>
        </p:nvGrpSpPr>
        <p:grpSpPr bwMode="auto">
          <a:xfrm>
            <a:off x="468313" y="548680"/>
            <a:ext cx="3559175" cy="1008062"/>
            <a:chOff x="0" y="0"/>
            <a:chExt cx="22140077" cy="1369531"/>
          </a:xfrm>
        </p:grpSpPr>
        <p:sp>
          <p:nvSpPr>
            <p:cNvPr id="2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2140077" cy="1369531"/>
            </a:xfrm>
            <a:prstGeom prst="roundRect">
              <a:avLst>
                <a:gd name="adj" fmla="val 50000"/>
              </a:avLst>
            </a:prstGeom>
            <a:solidFill>
              <a:srgbClr val="0086EA"/>
            </a:solidFill>
            <a:ln w="50800">
              <a:solidFill>
                <a:srgbClr val="5D81B1"/>
              </a:solidFill>
              <a:round/>
              <a:headEnd/>
              <a:tailEnd/>
            </a:ln>
          </p:spPr>
          <p:txBody>
            <a:bodyPr lIns="90170" tIns="46990" rIns="90170" bIns="4699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" name="圆角矩形 11"/>
            <p:cNvSpPr>
              <a:spLocks noChangeArrowheads="1"/>
            </p:cNvSpPr>
            <p:nvPr/>
          </p:nvSpPr>
          <p:spPr bwMode="auto">
            <a:xfrm>
              <a:off x="15726608" y="38203"/>
              <a:ext cx="6323163" cy="129200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370" name="文本框 12"/>
          <p:cNvSpPr>
            <a:spLocks noChangeArrowheads="1"/>
          </p:cNvSpPr>
          <p:nvPr/>
        </p:nvSpPr>
        <p:spPr bwMode="auto">
          <a:xfrm>
            <a:off x="792163" y="647105"/>
            <a:ext cx="2057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党支部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考核指标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5371" name="文本框 14"/>
          <p:cNvSpPr>
            <a:spLocks noChangeArrowheads="1"/>
          </p:cNvSpPr>
          <p:nvPr/>
        </p:nvSpPr>
        <p:spPr bwMode="auto">
          <a:xfrm>
            <a:off x="108521" y="2204864"/>
            <a:ext cx="4120579" cy="381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5000"/>
              </a:lnSpc>
              <a:spcBef>
                <a:spcPct val="0"/>
              </a:spcBef>
              <a:buClr>
                <a:srgbClr val="0086EA"/>
              </a:buClr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Lato Light" charset="0"/>
              </a:rPr>
              <a:t>二八定律</a:t>
            </a:r>
            <a:r>
              <a:rPr lang="zh-CN" altLang="en-US" sz="22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Lato Light" charset="0"/>
              </a:rPr>
              <a:t>：</a:t>
            </a:r>
            <a:endParaRPr lang="en-US" altLang="zh-CN" sz="22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Lato Light" charset="0"/>
            </a:endParaRPr>
          </a:p>
          <a:p>
            <a:pPr>
              <a:lnSpc>
                <a:spcPct val="145000"/>
              </a:lnSpc>
              <a:spcBef>
                <a:spcPct val="0"/>
              </a:spcBef>
              <a:buClr>
                <a:srgbClr val="0086EA"/>
              </a:buClr>
              <a:buNone/>
            </a:pPr>
            <a:r>
              <a:rPr lang="en-US" altLang="zh-CN" sz="2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Lato Light" charset="0"/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Lato Light" charset="0"/>
              </a:rPr>
              <a:t> 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抓关键工作，提核心指标</a:t>
            </a:r>
            <a:endParaRPr lang="en-US" altLang="zh-CN" sz="2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Lato Light" charset="0"/>
            </a:endParaRPr>
          </a:p>
          <a:p>
            <a:pPr>
              <a:lnSpc>
                <a:spcPct val="145000"/>
              </a:lnSpc>
              <a:spcBef>
                <a:spcPct val="0"/>
              </a:spcBef>
              <a:buClr>
                <a:srgbClr val="0086EA"/>
              </a:buClr>
              <a:buFont typeface="Wingdings" panose="05000000000000000000" pitchFamily="2" charset="2"/>
              <a:buChar char="u"/>
            </a:pPr>
            <a:r>
              <a:rPr lang="en-US" altLang="zh-CN" sz="22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Lato Light" charset="0"/>
              </a:rPr>
              <a:t>SMART</a:t>
            </a:r>
            <a:r>
              <a:rPr lang="zh-CN" altLang="en-US" sz="22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Lato Light" charset="0"/>
              </a:rPr>
              <a:t>原则：</a:t>
            </a:r>
            <a:endParaRPr lang="en-US" altLang="zh-CN" sz="22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Lato Light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86EA"/>
              </a:buClr>
              <a:buNone/>
            </a:pP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  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可实施性良好，确保考核落地</a:t>
            </a:r>
            <a:endParaRPr lang="en-US" altLang="zh-CN" sz="2200" b="1" dirty="0" smtClean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Lato Light" charset="0"/>
            </a:endParaRPr>
          </a:p>
          <a:p>
            <a:pPr>
              <a:spcBef>
                <a:spcPct val="0"/>
              </a:spcBef>
              <a:buClr>
                <a:srgbClr val="0086EA"/>
              </a:buClr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 </a:t>
            </a: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 S—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具体（</a:t>
            </a: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Specific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）</a:t>
            </a:r>
            <a:endParaRPr lang="en-US" altLang="zh-CN" sz="2200" b="1" dirty="0" smtClean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Lato Light" charset="0"/>
            </a:endParaRPr>
          </a:p>
          <a:p>
            <a:pPr>
              <a:spcBef>
                <a:spcPct val="0"/>
              </a:spcBef>
              <a:buClr>
                <a:srgbClr val="0086EA"/>
              </a:buClr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 </a:t>
            </a: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 M—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可度量（</a:t>
            </a: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Measure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）</a:t>
            </a:r>
            <a:endParaRPr lang="en-US" altLang="zh-CN" sz="2200" b="1" dirty="0" smtClean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Lato Light" charset="0"/>
            </a:endParaRPr>
          </a:p>
          <a:p>
            <a:pPr>
              <a:spcBef>
                <a:spcPct val="0"/>
              </a:spcBef>
              <a:buClr>
                <a:srgbClr val="0086EA"/>
              </a:buClr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 </a:t>
            </a: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 A—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可实现（</a:t>
            </a: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Attainable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）</a:t>
            </a:r>
            <a:endParaRPr lang="en-US" altLang="zh-CN" sz="2200" b="1" dirty="0" smtClean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Lato Light" charset="0"/>
            </a:endParaRPr>
          </a:p>
          <a:p>
            <a:pPr>
              <a:spcBef>
                <a:spcPct val="0"/>
              </a:spcBef>
              <a:buClr>
                <a:srgbClr val="0086EA"/>
              </a:buClr>
              <a:buNone/>
            </a:pP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  R—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现实性（</a:t>
            </a: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Realistic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）</a:t>
            </a:r>
            <a:endParaRPr lang="en-US" altLang="zh-CN" sz="2200" b="1" dirty="0" smtClean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Lato Light" charset="0"/>
            </a:endParaRPr>
          </a:p>
          <a:p>
            <a:pPr>
              <a:spcBef>
                <a:spcPct val="0"/>
              </a:spcBef>
              <a:buClr>
                <a:srgbClr val="0086EA"/>
              </a:buClr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  T—</a:t>
            </a:r>
            <a:r>
              <a:rPr lang="zh-CN" altLang="en-US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有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时限（</a:t>
            </a:r>
            <a:r>
              <a:rPr lang="en-US" altLang="zh-CN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Time bound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Lato Light" charset="0"/>
              </a:rPr>
              <a:t>）</a:t>
            </a:r>
            <a:endParaRPr lang="en-US" altLang="zh-CN" sz="2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Lato Light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16" y="1512069"/>
            <a:ext cx="5014512" cy="39330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58" y="2399115"/>
            <a:ext cx="4770292" cy="34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" grpId="0" bldLvl="0" autoUpdateAnimBg="0"/>
      <p:bldP spid="15371" grpId="0" bldLvl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2080</TotalTime>
  <Pages>0</Pages>
  <Words>873</Words>
  <Characters>0</Characters>
  <Application>Microsoft Office PowerPoint</Application>
  <DocSecurity>0</DocSecurity>
  <PresentationFormat>全屏显示(4:3)</PresentationFormat>
  <Lines>0</Lines>
  <Paragraphs>163</Paragraphs>
  <Slides>41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Adobe 黑体 Std R</vt:lpstr>
      <vt:lpstr>HY견고딕</vt:lpstr>
      <vt:lpstr>Lato Light</vt:lpstr>
      <vt:lpstr>黑体</vt:lpstr>
      <vt:lpstr>华文中宋</vt:lpstr>
      <vt:lpstr>楷体</vt:lpstr>
      <vt:lpstr>楷体_GB2312</vt:lpstr>
      <vt:lpstr>宋体</vt:lpstr>
      <vt:lpstr>微软雅黑</vt:lpstr>
      <vt:lpstr>Arial</vt:lpstr>
      <vt:lpstr>Calibri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登录界面</vt:lpstr>
      <vt:lpstr>首页（包含新消息提示）</vt:lpstr>
      <vt:lpstr>组织管理（支部概述）</vt:lpstr>
      <vt:lpstr>组织管理（党员列表）</vt:lpstr>
      <vt:lpstr>组织管理（党员信息）</vt:lpstr>
      <vt:lpstr>组织管理（发展对象列表）</vt:lpstr>
      <vt:lpstr>组织管理（积极分子列表）</vt:lpstr>
      <vt:lpstr>组织管理（党费信息）</vt:lpstr>
      <vt:lpstr>任务推送（定期任务）</vt:lpstr>
      <vt:lpstr>任务推送（定期任务详情）</vt:lpstr>
      <vt:lpstr>任务推送（不定期任务-抢接任务）</vt:lpstr>
      <vt:lpstr>任务推送（抢接任务发布页）</vt:lpstr>
      <vt:lpstr>任务推送（抢接任务上传页）</vt:lpstr>
      <vt:lpstr>任务推送（抢接任务审核页）</vt:lpstr>
      <vt:lpstr>任务推送（抢接任务查看页）</vt:lpstr>
      <vt:lpstr>任务推送（不定期任务-指定任务）</vt:lpstr>
      <vt:lpstr>任务推送（指定任务发布页）</vt:lpstr>
      <vt:lpstr>任务推送（指定任务上传页）</vt:lpstr>
      <vt:lpstr>任务推送（指定任务审核页）</vt:lpstr>
      <vt:lpstr>任务推送（指定任务查看页）</vt:lpstr>
      <vt:lpstr>任务推送（亮点工作）</vt:lpstr>
      <vt:lpstr>排名统计（分类赋分-定期任务得分）</vt:lpstr>
      <vt:lpstr>排名统计（分类赋分-不定期任务得分）</vt:lpstr>
      <vt:lpstr>排名统计（分类赋分-亮点任务得分）</vt:lpstr>
      <vt:lpstr>排名统计（分类赋分-党委评价）</vt:lpstr>
      <vt:lpstr>排名统计（月度党支部排名）</vt:lpstr>
      <vt:lpstr>排名统计（月度支部书记排名）</vt:lpstr>
      <vt:lpstr>排名统计（年度党支部排名）</vt:lpstr>
      <vt:lpstr>排名统计（年度支部书记排名）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wangmeijing</dc:creator>
  <cp:keywords/>
  <dc:description/>
  <cp:lastModifiedBy>张恒</cp:lastModifiedBy>
  <cp:revision>191</cp:revision>
  <dcterms:created xsi:type="dcterms:W3CDTF">2013-01-25T01:44:32Z</dcterms:created>
  <dcterms:modified xsi:type="dcterms:W3CDTF">2017-03-10T16:20:03Z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2052-9.1.0.4369</vt:lpwstr>
  </property>
</Properties>
</file>